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928" r:id="rId2"/>
    <p:sldId id="810" r:id="rId3"/>
    <p:sldId id="934" r:id="rId4"/>
    <p:sldId id="908" r:id="rId5"/>
    <p:sldId id="814" r:id="rId6"/>
    <p:sldId id="909" r:id="rId7"/>
    <p:sldId id="910" r:id="rId8"/>
    <p:sldId id="912" r:id="rId9"/>
    <p:sldId id="752" r:id="rId10"/>
    <p:sldId id="753" r:id="rId11"/>
    <p:sldId id="913" r:id="rId12"/>
    <p:sldId id="931" r:id="rId13"/>
    <p:sldId id="914" r:id="rId14"/>
    <p:sldId id="915" r:id="rId15"/>
    <p:sldId id="896" r:id="rId16"/>
    <p:sldId id="897" r:id="rId17"/>
    <p:sldId id="898" r:id="rId18"/>
    <p:sldId id="929" r:id="rId19"/>
    <p:sldId id="917" r:id="rId20"/>
    <p:sldId id="918" r:id="rId21"/>
    <p:sldId id="932" r:id="rId22"/>
    <p:sldId id="933" r:id="rId23"/>
    <p:sldId id="900" r:id="rId24"/>
    <p:sldId id="921" r:id="rId25"/>
    <p:sldId id="787" r:id="rId26"/>
    <p:sldId id="922" r:id="rId27"/>
    <p:sldId id="901" r:id="rId28"/>
    <p:sldId id="903" r:id="rId29"/>
    <p:sldId id="902" r:id="rId30"/>
    <p:sldId id="789" r:id="rId31"/>
    <p:sldId id="923" r:id="rId32"/>
    <p:sldId id="924" r:id="rId33"/>
    <p:sldId id="925" r:id="rId34"/>
    <p:sldId id="926" r:id="rId35"/>
    <p:sldId id="927" r:id="rId36"/>
    <p:sldId id="822" r:id="rId37"/>
    <p:sldId id="673" r:id="rId38"/>
    <p:sldId id="817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40E4D9-40EC-6C8D-DE2C-4FBA98B31F33}" name="Louisiane Déréat" initials="LD" userId="S::Louisiane@vent-d-est.com::fec08518-2a6d-4a50-98ec-11b845f0cc62" providerId="AD"/>
  <p188:author id="{30F14FDE-C444-5E58-4833-9C966D1A379E}" name="Anne-Lise Lechapelain" initials="AL" userId="S::Anne-Lise@vent-d-est.com::3180b0c9-52f3-48f7-b85b-d29cb18ad6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CBD9"/>
    <a:srgbClr val="6496CF"/>
    <a:srgbClr val="A9D2AE"/>
    <a:srgbClr val="FF3399"/>
    <a:srgbClr val="00A85B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7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E03EE-9964-4FBA-B6B4-02ADCF6405B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FAFBE-EF1D-4B9E-9E94-D42EBC5F73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14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11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18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08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99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93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61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970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69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639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86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1113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C350C-C5C1-4FD8-9081-358C5CDAB94B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83851-D1E7-4FA3-9363-0D6B96CAC18B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575AD94-ACCD-63BD-8FE8-D34B99E40E0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627124"/>
            <a:ext cx="9144000" cy="127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17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hyperlink" Target="mailto:anne-lise@vent-d-est.com" TargetMode="External"/><Relationship Id="rId7" Type="http://schemas.openxmlformats.org/officeDocument/2006/relationships/image" Target="../media/image3.png"/><Relationship Id="rId2" Type="http://schemas.openxmlformats.org/officeDocument/2006/relationships/hyperlink" Target="mailto:contact@vent-d-est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hyperlink" Target="http://www.vent-d-est.com/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4A49DE70-29A3-ACD3-0069-0E79A900A762}"/>
              </a:ext>
            </a:extLst>
          </p:cNvPr>
          <p:cNvGrpSpPr/>
          <p:nvPr/>
        </p:nvGrpSpPr>
        <p:grpSpPr>
          <a:xfrm>
            <a:off x="211694" y="619117"/>
            <a:ext cx="1567815" cy="464184"/>
            <a:chOff x="7506789" y="631385"/>
            <a:chExt cx="1567815" cy="464184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04FC0C2-2479-5597-EBB4-AD027DB870AA}"/>
                </a:ext>
              </a:extLst>
            </p:cNvPr>
            <p:cNvSpPr/>
            <p:nvPr/>
          </p:nvSpPr>
          <p:spPr>
            <a:xfrm>
              <a:off x="7928095" y="831353"/>
              <a:ext cx="917575" cy="258445"/>
            </a:xfrm>
            <a:custGeom>
              <a:avLst/>
              <a:gdLst/>
              <a:ahLst/>
              <a:cxnLst/>
              <a:rect l="l" t="t" r="r" b="b"/>
              <a:pathLst>
                <a:path w="917575" h="258444">
                  <a:moveTo>
                    <a:pt x="0" y="217373"/>
                  </a:moveTo>
                  <a:lnTo>
                    <a:pt x="81984" y="253003"/>
                  </a:lnTo>
                  <a:lnTo>
                    <a:pt x="158673" y="257860"/>
                  </a:lnTo>
                  <a:lnTo>
                    <a:pt x="274491" y="225627"/>
                  </a:lnTo>
                  <a:lnTo>
                    <a:pt x="473862" y="149986"/>
                  </a:lnTo>
                  <a:lnTo>
                    <a:pt x="688370" y="70128"/>
                  </a:lnTo>
                  <a:lnTo>
                    <a:pt x="824660" y="24839"/>
                  </a:lnTo>
                  <a:lnTo>
                    <a:pt x="896406" y="4627"/>
                  </a:lnTo>
                  <a:lnTo>
                    <a:pt x="917282" y="0"/>
                  </a:lnTo>
                </a:path>
              </a:pathLst>
            </a:custGeom>
            <a:ln w="12268">
              <a:solidFill>
                <a:srgbClr val="A1CE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D9B18706-0E54-3B4F-C9B3-49607EC14F3B}"/>
                </a:ext>
              </a:extLst>
            </p:cNvPr>
            <p:cNvSpPr/>
            <p:nvPr/>
          </p:nvSpPr>
          <p:spPr>
            <a:xfrm>
              <a:off x="7774588" y="642320"/>
              <a:ext cx="187960" cy="105410"/>
            </a:xfrm>
            <a:custGeom>
              <a:avLst/>
              <a:gdLst/>
              <a:ahLst/>
              <a:cxnLst/>
              <a:rect l="l" t="t" r="r" b="b"/>
              <a:pathLst>
                <a:path w="187959" h="105409">
                  <a:moveTo>
                    <a:pt x="0" y="0"/>
                  </a:moveTo>
                  <a:lnTo>
                    <a:pt x="90424" y="105054"/>
                  </a:lnTo>
                  <a:lnTo>
                    <a:pt x="187807" y="0"/>
                  </a:lnTo>
                </a:path>
              </a:pathLst>
            </a:custGeom>
            <a:ln w="1840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2C9264A-8AD2-B92B-7599-1C472194A534}"/>
                </a:ext>
              </a:extLst>
            </p:cNvPr>
            <p:cNvSpPr/>
            <p:nvPr/>
          </p:nvSpPr>
          <p:spPr>
            <a:xfrm>
              <a:off x="8077662" y="642320"/>
              <a:ext cx="168275" cy="105410"/>
            </a:xfrm>
            <a:custGeom>
              <a:avLst/>
              <a:gdLst/>
              <a:ahLst/>
              <a:cxnLst/>
              <a:rect l="l" t="t" r="r" b="b"/>
              <a:pathLst>
                <a:path w="168275" h="105409">
                  <a:moveTo>
                    <a:pt x="168173" y="0"/>
                  </a:moveTo>
                  <a:lnTo>
                    <a:pt x="0" y="0"/>
                  </a:lnTo>
                  <a:lnTo>
                    <a:pt x="0" y="105067"/>
                  </a:lnTo>
                  <a:lnTo>
                    <a:pt x="166496" y="105067"/>
                  </a:lnTo>
                </a:path>
              </a:pathLst>
            </a:custGeom>
            <a:ln w="1840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22D71CF0-F640-ACD2-95F1-0FF711106160}"/>
                </a:ext>
              </a:extLst>
            </p:cNvPr>
            <p:cNvSpPr/>
            <p:nvPr/>
          </p:nvSpPr>
          <p:spPr>
            <a:xfrm>
              <a:off x="8077666" y="694490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>
                  <a:moveTo>
                    <a:pt x="164795" y="0"/>
                  </a:moveTo>
                  <a:lnTo>
                    <a:pt x="0" y="0"/>
                  </a:lnTo>
                </a:path>
              </a:pathLst>
            </a:custGeom>
            <a:ln w="1840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4ABF8F31-9127-5C99-F49C-7E392513D47E}"/>
                </a:ext>
              </a:extLst>
            </p:cNvPr>
            <p:cNvSpPr/>
            <p:nvPr/>
          </p:nvSpPr>
          <p:spPr>
            <a:xfrm>
              <a:off x="8374517" y="642329"/>
              <a:ext cx="167005" cy="105410"/>
            </a:xfrm>
            <a:custGeom>
              <a:avLst/>
              <a:gdLst/>
              <a:ahLst/>
              <a:cxnLst/>
              <a:rect l="l" t="t" r="r" b="b"/>
              <a:pathLst>
                <a:path w="167004" h="105409">
                  <a:moveTo>
                    <a:pt x="0" y="105054"/>
                  </a:moveTo>
                  <a:lnTo>
                    <a:pt x="0" y="0"/>
                  </a:lnTo>
                  <a:lnTo>
                    <a:pt x="166941" y="105054"/>
                  </a:lnTo>
                  <a:lnTo>
                    <a:pt x="166941" y="0"/>
                  </a:lnTo>
                </a:path>
              </a:pathLst>
            </a:custGeom>
            <a:ln w="1840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F435D27D-503F-4C78-3EA4-AC2AFA46C322}"/>
                </a:ext>
              </a:extLst>
            </p:cNvPr>
            <p:cNvSpPr/>
            <p:nvPr/>
          </p:nvSpPr>
          <p:spPr>
            <a:xfrm>
              <a:off x="8675857" y="640586"/>
              <a:ext cx="172720" cy="0"/>
            </a:xfrm>
            <a:custGeom>
              <a:avLst/>
              <a:gdLst/>
              <a:ahLst/>
              <a:cxnLst/>
              <a:rect l="l" t="t" r="r" b="b"/>
              <a:pathLst>
                <a:path w="172720">
                  <a:moveTo>
                    <a:pt x="0" y="0"/>
                  </a:moveTo>
                  <a:lnTo>
                    <a:pt x="172148" y="0"/>
                  </a:lnTo>
                </a:path>
              </a:pathLst>
            </a:custGeom>
            <a:ln w="1840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72024224-0D12-3E54-2033-FB63081A8B16}"/>
                </a:ext>
              </a:extLst>
            </p:cNvPr>
            <p:cNvSpPr/>
            <p:nvPr/>
          </p:nvSpPr>
          <p:spPr>
            <a:xfrm>
              <a:off x="8759831" y="649274"/>
              <a:ext cx="0" cy="96520"/>
            </a:xfrm>
            <a:custGeom>
              <a:avLst/>
              <a:gdLst/>
              <a:ahLst/>
              <a:cxnLst/>
              <a:rect l="l" t="t" r="r" b="b"/>
              <a:pathLst>
                <a:path h="96520">
                  <a:moveTo>
                    <a:pt x="0" y="96367"/>
                  </a:moveTo>
                  <a:lnTo>
                    <a:pt x="0" y="0"/>
                  </a:lnTo>
                </a:path>
              </a:pathLst>
            </a:custGeom>
            <a:ln w="1840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C3E9AC79-9E0D-4075-31D4-3A1C6D5A2FE5}"/>
                </a:ext>
              </a:extLst>
            </p:cNvPr>
            <p:cNvSpPr/>
            <p:nvPr/>
          </p:nvSpPr>
          <p:spPr>
            <a:xfrm>
              <a:off x="7521620" y="763974"/>
              <a:ext cx="1330325" cy="294005"/>
            </a:xfrm>
            <a:custGeom>
              <a:avLst/>
              <a:gdLst/>
              <a:ahLst/>
              <a:cxnLst/>
              <a:rect l="l" t="t" r="r" b="b"/>
              <a:pathLst>
                <a:path w="1330325" h="294005">
                  <a:moveTo>
                    <a:pt x="167373" y="0"/>
                  </a:moveTo>
                  <a:lnTo>
                    <a:pt x="239678" y="22248"/>
                  </a:lnTo>
                  <a:lnTo>
                    <a:pt x="305668" y="39401"/>
                  </a:lnTo>
                  <a:lnTo>
                    <a:pt x="403040" y="60221"/>
                  </a:lnTo>
                  <a:lnTo>
                    <a:pt x="569493" y="93472"/>
                  </a:lnTo>
                  <a:lnTo>
                    <a:pt x="808498" y="113238"/>
                  </a:lnTo>
                  <a:lnTo>
                    <a:pt x="1056668" y="101622"/>
                  </a:lnTo>
                  <a:lnTo>
                    <a:pt x="1251446" y="79409"/>
                  </a:lnTo>
                  <a:lnTo>
                    <a:pt x="1330274" y="67386"/>
                  </a:lnTo>
                  <a:lnTo>
                    <a:pt x="1141745" y="41875"/>
                  </a:lnTo>
                  <a:lnTo>
                    <a:pt x="1003957" y="42654"/>
                  </a:lnTo>
                  <a:lnTo>
                    <a:pt x="849456" y="78078"/>
                  </a:lnTo>
                  <a:lnTo>
                    <a:pt x="610793" y="156502"/>
                  </a:lnTo>
                  <a:lnTo>
                    <a:pt x="344796" y="235672"/>
                  </a:lnTo>
                  <a:lnTo>
                    <a:pt x="153787" y="276328"/>
                  </a:lnTo>
                  <a:lnTo>
                    <a:pt x="38582" y="291306"/>
                  </a:lnTo>
                  <a:lnTo>
                    <a:pt x="0" y="293446"/>
                  </a:lnTo>
                </a:path>
              </a:pathLst>
            </a:custGeom>
            <a:ln w="12268">
              <a:solidFill>
                <a:srgbClr val="57B4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306398F7-8466-CB08-7325-C09A13B338F5}"/>
                </a:ext>
              </a:extLst>
            </p:cNvPr>
            <p:cNvSpPr/>
            <p:nvPr/>
          </p:nvSpPr>
          <p:spPr>
            <a:xfrm>
              <a:off x="7512923" y="831357"/>
              <a:ext cx="1337310" cy="98425"/>
            </a:xfrm>
            <a:custGeom>
              <a:avLst/>
              <a:gdLst/>
              <a:ahLst/>
              <a:cxnLst/>
              <a:rect l="l" t="t" r="r" b="b"/>
              <a:pathLst>
                <a:path w="1337309" h="98425">
                  <a:moveTo>
                    <a:pt x="1336802" y="0"/>
                  </a:moveTo>
                  <a:lnTo>
                    <a:pt x="1246286" y="52884"/>
                  </a:lnTo>
                  <a:lnTo>
                    <a:pt x="1175132" y="80702"/>
                  </a:lnTo>
                  <a:lnTo>
                    <a:pt x="1086454" y="92622"/>
                  </a:lnTo>
                  <a:lnTo>
                    <a:pt x="943368" y="97815"/>
                  </a:lnTo>
                  <a:lnTo>
                    <a:pt x="902075" y="98323"/>
                  </a:lnTo>
                  <a:lnTo>
                    <a:pt x="855575" y="97860"/>
                  </a:lnTo>
                  <a:lnTo>
                    <a:pt x="804623" y="96542"/>
                  </a:lnTo>
                  <a:lnTo>
                    <a:pt x="749976" y="94482"/>
                  </a:lnTo>
                  <a:lnTo>
                    <a:pt x="692386" y="91795"/>
                  </a:lnTo>
                  <a:lnTo>
                    <a:pt x="632610" y="88593"/>
                  </a:lnTo>
                  <a:lnTo>
                    <a:pt x="571402" y="84993"/>
                  </a:lnTo>
                  <a:lnTo>
                    <a:pt x="509518" y="81107"/>
                  </a:lnTo>
                  <a:lnTo>
                    <a:pt x="447711" y="77050"/>
                  </a:lnTo>
                  <a:lnTo>
                    <a:pt x="386736" y="72936"/>
                  </a:lnTo>
                  <a:lnTo>
                    <a:pt x="327350" y="68879"/>
                  </a:lnTo>
                  <a:lnTo>
                    <a:pt x="270306" y="64993"/>
                  </a:lnTo>
                  <a:lnTo>
                    <a:pt x="216359" y="61393"/>
                  </a:lnTo>
                  <a:lnTo>
                    <a:pt x="166265" y="58191"/>
                  </a:lnTo>
                  <a:lnTo>
                    <a:pt x="120778" y="55504"/>
                  </a:lnTo>
                  <a:lnTo>
                    <a:pt x="80653" y="53444"/>
                  </a:lnTo>
                  <a:lnTo>
                    <a:pt x="19509" y="51663"/>
                  </a:lnTo>
                  <a:lnTo>
                    <a:pt x="0" y="52171"/>
                  </a:lnTo>
                </a:path>
              </a:pathLst>
            </a:custGeom>
            <a:ln w="12268">
              <a:solidFill>
                <a:srgbClr val="009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7090BA93-5E09-31FE-73D6-962FEDA7F99F}"/>
                </a:ext>
              </a:extLst>
            </p:cNvPr>
            <p:cNvSpPr/>
            <p:nvPr/>
          </p:nvSpPr>
          <p:spPr>
            <a:xfrm>
              <a:off x="9065375" y="689275"/>
              <a:ext cx="0" cy="42545"/>
            </a:xfrm>
            <a:custGeom>
              <a:avLst/>
              <a:gdLst/>
              <a:ahLst/>
              <a:cxnLst/>
              <a:rect l="l" t="t" r="r" b="b"/>
              <a:pathLst>
                <a:path h="42545">
                  <a:moveTo>
                    <a:pt x="0" y="42456"/>
                  </a:moveTo>
                  <a:lnTo>
                    <a:pt x="0" y="0"/>
                  </a:lnTo>
                </a:path>
              </a:pathLst>
            </a:custGeom>
            <a:ln w="18402">
              <a:solidFill>
                <a:srgbClr val="009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>
              <a:extLst>
                <a:ext uri="{FF2B5EF4-FFF2-40B4-BE49-F238E27FC236}">
                  <a16:creationId xmlns:a16="http://schemas.microsoft.com/office/drawing/2014/main" id="{02611DE9-B287-8551-0500-6A24BCC29C9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680" y="716554"/>
              <a:ext cx="189179" cy="124401"/>
            </a:xfrm>
            <a:prstGeom prst="rect">
              <a:avLst/>
            </a:prstGeom>
          </p:spPr>
        </p:pic>
      </p:grp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F3375247-4CF3-8C4D-ACC0-3B371A2A4378}"/>
              </a:ext>
            </a:extLst>
          </p:cNvPr>
          <p:cNvGrpSpPr/>
          <p:nvPr/>
        </p:nvGrpSpPr>
        <p:grpSpPr>
          <a:xfrm>
            <a:off x="1897579" y="705194"/>
            <a:ext cx="186691" cy="123825"/>
            <a:chOff x="9192676" y="717458"/>
            <a:chExt cx="186690" cy="123825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5BFF5BC2-58A1-91DC-6BF1-C97E3AA5637C}"/>
                </a:ext>
              </a:extLst>
            </p:cNvPr>
            <p:cNvSpPr/>
            <p:nvPr/>
          </p:nvSpPr>
          <p:spPr>
            <a:xfrm>
              <a:off x="9201878" y="726659"/>
              <a:ext cx="168275" cy="105410"/>
            </a:xfrm>
            <a:custGeom>
              <a:avLst/>
              <a:gdLst/>
              <a:ahLst/>
              <a:cxnLst/>
              <a:rect l="l" t="t" r="r" b="b"/>
              <a:pathLst>
                <a:path w="168275" h="105409">
                  <a:moveTo>
                    <a:pt x="168173" y="0"/>
                  </a:moveTo>
                  <a:lnTo>
                    <a:pt x="0" y="0"/>
                  </a:lnTo>
                  <a:lnTo>
                    <a:pt x="0" y="105067"/>
                  </a:lnTo>
                  <a:lnTo>
                    <a:pt x="166496" y="105067"/>
                  </a:lnTo>
                </a:path>
              </a:pathLst>
            </a:custGeom>
            <a:ln w="18402">
              <a:solidFill>
                <a:srgbClr val="009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D3E5A69B-C25F-932B-0234-80967991BFAD}"/>
                </a:ext>
              </a:extLst>
            </p:cNvPr>
            <p:cNvSpPr/>
            <p:nvPr/>
          </p:nvSpPr>
          <p:spPr>
            <a:xfrm>
              <a:off x="9201881" y="778827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>
                  <a:moveTo>
                    <a:pt x="164795" y="0"/>
                  </a:moveTo>
                  <a:lnTo>
                    <a:pt x="0" y="0"/>
                  </a:lnTo>
                </a:path>
              </a:pathLst>
            </a:custGeom>
            <a:ln w="18402">
              <a:solidFill>
                <a:srgbClr val="009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FB7D1F80-6F27-42A5-F2D3-255ED2C5D165}"/>
              </a:ext>
            </a:extLst>
          </p:cNvPr>
          <p:cNvGrpSpPr/>
          <p:nvPr/>
        </p:nvGrpSpPr>
        <p:grpSpPr>
          <a:xfrm>
            <a:off x="2503234" y="704326"/>
            <a:ext cx="172720" cy="114300"/>
            <a:chOff x="9798332" y="716593"/>
            <a:chExt cx="172720" cy="114300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6C60397C-8050-1DD4-B862-78CFCD6B0FB2}"/>
                </a:ext>
              </a:extLst>
            </p:cNvPr>
            <p:cNvSpPr/>
            <p:nvPr/>
          </p:nvSpPr>
          <p:spPr>
            <a:xfrm>
              <a:off x="9798332" y="725794"/>
              <a:ext cx="172720" cy="0"/>
            </a:xfrm>
            <a:custGeom>
              <a:avLst/>
              <a:gdLst/>
              <a:ahLst/>
              <a:cxnLst/>
              <a:rect l="l" t="t" r="r" b="b"/>
              <a:pathLst>
                <a:path w="172720">
                  <a:moveTo>
                    <a:pt x="0" y="0"/>
                  </a:moveTo>
                  <a:lnTo>
                    <a:pt x="172148" y="0"/>
                  </a:lnTo>
                </a:path>
              </a:pathLst>
            </a:custGeom>
            <a:ln w="18402">
              <a:solidFill>
                <a:srgbClr val="009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FE727CC8-A01B-8FA3-5ABB-54EA20B302EB}"/>
                </a:ext>
              </a:extLst>
            </p:cNvPr>
            <p:cNvSpPr/>
            <p:nvPr/>
          </p:nvSpPr>
          <p:spPr>
            <a:xfrm>
              <a:off x="9882305" y="734482"/>
              <a:ext cx="0" cy="96520"/>
            </a:xfrm>
            <a:custGeom>
              <a:avLst/>
              <a:gdLst/>
              <a:ahLst/>
              <a:cxnLst/>
              <a:rect l="l" t="t" r="r" b="b"/>
              <a:pathLst>
                <a:path h="96519">
                  <a:moveTo>
                    <a:pt x="0" y="96367"/>
                  </a:moveTo>
                  <a:lnTo>
                    <a:pt x="0" y="0"/>
                  </a:lnTo>
                </a:path>
              </a:pathLst>
            </a:custGeom>
            <a:ln w="18402">
              <a:solidFill>
                <a:srgbClr val="009E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>
            <a:extLst>
              <a:ext uri="{FF2B5EF4-FFF2-40B4-BE49-F238E27FC236}">
                <a16:creationId xmlns:a16="http://schemas.microsoft.com/office/drawing/2014/main" id="{5BF4F9FC-7097-D93D-62D4-AB4C8D23880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02256" y="706062"/>
            <a:ext cx="193675" cy="121716"/>
          </a:xfrm>
          <a:prstGeom prst="rect">
            <a:avLst/>
          </a:prstGeom>
        </p:spPr>
      </p:pic>
      <p:sp>
        <p:nvSpPr>
          <p:cNvPr id="23" name="object 3">
            <a:extLst>
              <a:ext uri="{FF2B5EF4-FFF2-40B4-BE49-F238E27FC236}">
                <a16:creationId xmlns:a16="http://schemas.microsoft.com/office/drawing/2014/main" id="{18606C5A-9066-ADEE-5113-80A741168BDF}"/>
              </a:ext>
            </a:extLst>
          </p:cNvPr>
          <p:cNvSpPr txBox="1"/>
          <p:nvPr/>
        </p:nvSpPr>
        <p:spPr>
          <a:xfrm>
            <a:off x="312052" y="250002"/>
            <a:ext cx="5423669" cy="257764"/>
          </a:xfrm>
          <a:prstGeom prst="rect">
            <a:avLst/>
          </a:prstGeom>
        </p:spPr>
        <p:txBody>
          <a:bodyPr vert="horz" wrap="square" lIns="0" tIns="11431" rIns="0" bIns="0" rtlCol="0">
            <a:spAutoFit/>
          </a:bodyPr>
          <a:lstStyle/>
          <a:p>
            <a:pPr marL="12700">
              <a:spcBef>
                <a:spcPts val="91"/>
              </a:spcBef>
            </a:pPr>
            <a:r>
              <a:rPr sz="1600" spc="-2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Étudier,</a:t>
            </a:r>
            <a:r>
              <a:rPr sz="1600" spc="2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1600" spc="-3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analyser,</a:t>
            </a:r>
            <a:r>
              <a:rPr sz="1600" spc="3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1600" spc="-1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financer,</a:t>
            </a:r>
            <a:r>
              <a:rPr sz="1600" spc="2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160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exploiter</a:t>
            </a:r>
            <a:r>
              <a:rPr sz="1600" spc="3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1600" spc="-2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avec</a:t>
            </a:r>
            <a:r>
              <a:rPr sz="1600" spc="3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160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votre</a:t>
            </a:r>
            <a:r>
              <a:rPr sz="1600" spc="2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160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développeur</a:t>
            </a:r>
            <a:r>
              <a:rPr sz="1600" spc="3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1600" spc="-1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vosgien</a:t>
            </a:r>
            <a:endParaRPr sz="1600" dirty="0">
              <a:latin typeface="Abel" panose="02000506030000020004" pitchFamily="2" charset="0"/>
              <a:cs typeface="Arial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7693A88-ADE2-EEC9-662F-441B3E55EE50}"/>
              </a:ext>
            </a:extLst>
          </p:cNvPr>
          <p:cNvSpPr txBox="1"/>
          <p:nvPr/>
        </p:nvSpPr>
        <p:spPr>
          <a:xfrm>
            <a:off x="6152241" y="5049684"/>
            <a:ext cx="1556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Abel" panose="02000506030000020004" pitchFamily="2" charset="0"/>
              </a:rPr>
              <a:t>Source : Fraunhofer ISE</a:t>
            </a:r>
          </a:p>
        </p:txBody>
      </p:sp>
      <p:pic>
        <p:nvPicPr>
          <p:cNvPr id="24" name="Picture 2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2BBFE89C-F585-3557-19B8-A79504368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056" y="221050"/>
            <a:ext cx="2076892" cy="69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3704CE-21A5-F9A8-70F5-AF013678DC29}"/>
              </a:ext>
            </a:extLst>
          </p:cNvPr>
          <p:cNvSpPr txBox="1"/>
          <p:nvPr/>
        </p:nvSpPr>
        <p:spPr>
          <a:xfrm>
            <a:off x="2278391" y="5467349"/>
            <a:ext cx="4587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solidFill>
                  <a:schemeClr val="bg1">
                    <a:lumMod val="50000"/>
                  </a:schemeClr>
                </a:solidFill>
                <a:latin typeface="Abel" panose="02000506030000020004" pitchFamily="2" charset="0"/>
              </a:rPr>
              <a:t>Réunion de comité de projet du 30 juin 2026, Mairie d’Azoudange</a:t>
            </a:r>
          </a:p>
          <a:p>
            <a:pPr algn="ctr"/>
            <a:r>
              <a:rPr lang="fr-FR" sz="1400" dirty="0">
                <a:solidFill>
                  <a:schemeClr val="bg1">
                    <a:lumMod val="50000"/>
                  </a:schemeClr>
                </a:solidFill>
                <a:latin typeface="Abel" panose="02000506030000020004" pitchFamily="2" charset="0"/>
              </a:rPr>
              <a:t>Corentin Georgeon et Anne-Lise Lechapelain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FFED3210-6DF2-8D05-D9F3-AF48AB676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52" y="2380381"/>
            <a:ext cx="8468841" cy="288563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4529ED9-0A8D-0761-C2BE-0EC05D68C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954" y="1284638"/>
            <a:ext cx="8154092" cy="955077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PROJET AGRIVOLTAÏQUE MAIZ’ANGE</a:t>
            </a:r>
            <a:br>
              <a:rPr lang="fr-F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</a:br>
            <a:r>
              <a:rPr lang="fr-F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GAEC BAGARD et SCEA DU PONT NEUF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E17C475D-FA17-0A04-C997-B9CC12682C6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9262" t="20369" r="-2292" b="49048"/>
          <a:stretch>
            <a:fillRect/>
          </a:stretch>
        </p:blipFill>
        <p:spPr>
          <a:xfrm>
            <a:off x="363107" y="1762176"/>
            <a:ext cx="819333" cy="82402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38719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768FD95-723D-343E-6247-3493FDE5E0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80" r="2464"/>
          <a:stretch>
            <a:fillRect/>
          </a:stretch>
        </p:blipFill>
        <p:spPr>
          <a:xfrm>
            <a:off x="3273217" y="1528130"/>
            <a:ext cx="5644198" cy="3772453"/>
          </a:xfrm>
          <a:prstGeom prst="rect">
            <a:avLst/>
          </a:prstGeom>
        </p:spPr>
      </p:pic>
      <p:sp>
        <p:nvSpPr>
          <p:cNvPr id="4" name="object 229">
            <a:extLst>
              <a:ext uri="{FF2B5EF4-FFF2-40B4-BE49-F238E27FC236}">
                <a16:creationId xmlns:a16="http://schemas.microsoft.com/office/drawing/2014/main" id="{C0ED092F-F9DF-DFE6-2726-55042ADFB3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6" y="373633"/>
            <a:ext cx="3457403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Naturels - chiroptères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67B50D-9607-EDB8-BFA8-CB0F3B26E5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96" r="2500"/>
          <a:stretch>
            <a:fillRect/>
          </a:stretch>
        </p:blipFill>
        <p:spPr>
          <a:xfrm>
            <a:off x="3227725" y="1528130"/>
            <a:ext cx="5689690" cy="3771894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4A573B6-EF61-BAEB-B921-4A64F11F0F44}"/>
              </a:ext>
            </a:extLst>
          </p:cNvPr>
          <p:cNvSpPr/>
          <p:nvPr/>
        </p:nvSpPr>
        <p:spPr>
          <a:xfrm>
            <a:off x="103517" y="1776220"/>
            <a:ext cx="2962587" cy="3523804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4CD469-0B17-BFF2-2AE1-78FC183EDCF9}"/>
              </a:ext>
            </a:extLst>
          </p:cNvPr>
          <p:cNvSpPr txBox="1"/>
          <p:nvPr/>
        </p:nvSpPr>
        <p:spPr>
          <a:xfrm>
            <a:off x="226585" y="1968626"/>
            <a:ext cx="28395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Abel" panose="02000506030000020004" pitchFamily="2" charset="0"/>
                <a:ea typeface="+mj-ea"/>
                <a:cs typeface="Calibri"/>
              </a:rPr>
              <a:t>La Pipistrelle et Sérotine commune présentent l’activité la plus marquée, notamment sur les secteurs de chasse situés en </a:t>
            </a:r>
            <a:r>
              <a:rPr lang="fr-FR" b="1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Abel" panose="02000506030000020004" pitchFamily="2" charset="0"/>
                <a:ea typeface="+mj-ea"/>
                <a:cs typeface="Calibri"/>
              </a:rPr>
              <a:t>ripisylve</a:t>
            </a:r>
            <a:r>
              <a:rPr lang="fr-FR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Abel" panose="02000506030000020004" pitchFamily="2" charset="0"/>
                <a:ea typeface="+mj-ea"/>
                <a:cs typeface="Calibri"/>
              </a:rPr>
              <a:t>, </a:t>
            </a:r>
            <a:r>
              <a:rPr lang="fr-FR" b="1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Abel" panose="02000506030000020004" pitchFamily="2" charset="0"/>
                <a:ea typeface="+mj-ea"/>
                <a:cs typeface="Calibri"/>
              </a:rPr>
              <a:t>lisière boisée</a:t>
            </a:r>
            <a:r>
              <a:rPr lang="fr-FR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Abel" panose="02000506030000020004" pitchFamily="2" charset="0"/>
                <a:ea typeface="+mj-ea"/>
                <a:cs typeface="Calibri"/>
              </a:rPr>
              <a:t> et abords de </a:t>
            </a:r>
            <a:r>
              <a:rPr lang="fr-FR" b="1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Abel" panose="02000506030000020004" pitchFamily="2" charset="0"/>
                <a:ea typeface="+mj-ea"/>
                <a:cs typeface="Calibri"/>
              </a:rPr>
              <a:t>bâtiments</a:t>
            </a:r>
            <a:r>
              <a:rPr lang="fr-FR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Abel" panose="02000506030000020004" pitchFamily="2" charset="0"/>
                <a:ea typeface="+mj-ea"/>
                <a:cs typeface="Calibri"/>
              </a:rPr>
              <a:t>. Ces deux espèces peuvent également occuper des gîtes estivaux et hivernaux dans les bâtiments agricoles de la zone.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026FE14-ED37-ABE1-DB3B-60BBB88A21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1355" b="95395"/>
          <a:stretch>
            <a:fillRect/>
          </a:stretch>
        </p:blipFill>
        <p:spPr>
          <a:xfrm>
            <a:off x="923025" y="5435129"/>
            <a:ext cx="1688353" cy="28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6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C0ED092F-F9DF-DFE6-2726-55042ADFB3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6" y="373633"/>
            <a:ext cx="3457403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Naturels - synthèse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9" name="Image 8" descr="Une image contenant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DCFD070-CF30-8103-3454-9E313EE5B0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21" r="383"/>
          <a:stretch>
            <a:fillRect/>
          </a:stretch>
        </p:blipFill>
        <p:spPr>
          <a:xfrm>
            <a:off x="169020" y="1634705"/>
            <a:ext cx="5824895" cy="3743864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24A5B67-42AF-7463-C16D-597EB8793D56}"/>
              </a:ext>
            </a:extLst>
          </p:cNvPr>
          <p:cNvSpPr/>
          <p:nvPr/>
        </p:nvSpPr>
        <p:spPr>
          <a:xfrm>
            <a:off x="6135461" y="1896990"/>
            <a:ext cx="2839519" cy="3305559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E8F4946-2C11-0B43-9DFC-44ABB0F3A5A0}"/>
              </a:ext>
            </a:extLst>
          </p:cNvPr>
          <p:cNvSpPr txBox="1"/>
          <p:nvPr/>
        </p:nvSpPr>
        <p:spPr>
          <a:xfrm>
            <a:off x="6297082" y="2529343"/>
            <a:ext cx="25339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Abel" panose="02000506030000020004" pitchFamily="2" charset="0"/>
                <a:ea typeface="+mj-ea"/>
                <a:cs typeface="Calibri"/>
              </a:rPr>
              <a:t>Les deux sites, par leur fonction de prairie et caractéristiques diverses, présentent des enjeux faibles (grandes cultures) et très forts (prairies naturelles permanentes).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E966E66-6611-1CBD-F0F4-C5693F372D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7" t="4027"/>
          <a:stretch>
            <a:fillRect/>
          </a:stretch>
        </p:blipFill>
        <p:spPr>
          <a:xfrm>
            <a:off x="169021" y="1634705"/>
            <a:ext cx="5822462" cy="37493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2B544E-DEDB-FE35-556F-12820CBFB8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1355" b="95395"/>
          <a:stretch>
            <a:fillRect/>
          </a:stretch>
        </p:blipFill>
        <p:spPr>
          <a:xfrm>
            <a:off x="923025" y="5435129"/>
            <a:ext cx="1688353" cy="28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6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C0ED092F-F9DF-DFE6-2726-55042ADFB3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73633"/>
            <a:ext cx="602424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Paysage – Le pays des Étangs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775DE1-9BD3-F7D9-2BBF-F5D1A2C00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81" y="1167569"/>
            <a:ext cx="8283208" cy="564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00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E4AF-CA06-A51A-C236-80662F35D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04B61C15-16F7-8A17-1BE7-525C10441B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73633"/>
            <a:ext cx="602424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Paysage – Prises de vues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52C1F6-8987-4570-6E3D-A40A313A8F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94" r="2818" b="11132"/>
          <a:stretch>
            <a:fillRect/>
          </a:stretch>
        </p:blipFill>
        <p:spPr>
          <a:xfrm>
            <a:off x="566404" y="3549847"/>
            <a:ext cx="8011191" cy="172770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B79E6FE-22F5-8536-CBFE-E0A9F97328EE}"/>
              </a:ext>
            </a:extLst>
          </p:cNvPr>
          <p:cNvSpPr txBox="1"/>
          <p:nvPr/>
        </p:nvSpPr>
        <p:spPr>
          <a:xfrm>
            <a:off x="4267940" y="5296929"/>
            <a:ext cx="4309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Depuis la RD955, sortie de Maizières-lès-Vic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12B0220-DFBB-DCA8-4092-0CDB3976B1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650" r="1857" b="8246"/>
          <a:stretch>
            <a:fillRect/>
          </a:stretch>
        </p:blipFill>
        <p:spPr>
          <a:xfrm>
            <a:off x="566404" y="1638098"/>
            <a:ext cx="8011191" cy="144122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EFF6E5-1263-6467-D7DE-671EE7DC9C7A}"/>
              </a:ext>
            </a:extLst>
          </p:cNvPr>
          <p:cNvSpPr txBox="1"/>
          <p:nvPr/>
        </p:nvSpPr>
        <p:spPr>
          <a:xfrm>
            <a:off x="-887387" y="751952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Depuis l’extrémité est du bourg de Maizières-lès-Vic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0EA5870-2B43-9CB9-9C3B-D5F39D9BFE0D}"/>
              </a:ext>
            </a:extLst>
          </p:cNvPr>
          <p:cNvSpPr txBox="1"/>
          <p:nvPr/>
        </p:nvSpPr>
        <p:spPr>
          <a:xfrm>
            <a:off x="3523650" y="3054956"/>
            <a:ext cx="5053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Depuis l’extrémité est du bourg de Maizières-lès-Vic</a:t>
            </a:r>
          </a:p>
        </p:txBody>
      </p:sp>
    </p:spTree>
    <p:extLst>
      <p:ext uri="{BB962C8B-B14F-4D97-AF65-F5344CB8AC3E}">
        <p14:creationId xmlns:p14="http://schemas.microsoft.com/office/powerpoint/2010/main" val="3628340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156C9FE-991B-670A-483B-E7CE9EC20A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00" t="64691" r="627" b="1407"/>
          <a:stretch>
            <a:fillRect/>
          </a:stretch>
        </p:blipFill>
        <p:spPr>
          <a:xfrm>
            <a:off x="367603" y="1528456"/>
            <a:ext cx="8289074" cy="1154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2C954BE-058A-AA89-DAB8-E98F99B69AA1}"/>
              </a:ext>
            </a:extLst>
          </p:cNvPr>
          <p:cNvSpPr txBox="1"/>
          <p:nvPr/>
        </p:nvSpPr>
        <p:spPr>
          <a:xfrm>
            <a:off x="367603" y="2674268"/>
            <a:ext cx="5271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Depuis la RD955, vue directe sur le site</a:t>
            </a:r>
          </a:p>
        </p:txBody>
      </p:sp>
      <p:sp>
        <p:nvSpPr>
          <p:cNvPr id="8" name="object 229">
            <a:extLst>
              <a:ext uri="{FF2B5EF4-FFF2-40B4-BE49-F238E27FC236}">
                <a16:creationId xmlns:a16="http://schemas.microsoft.com/office/drawing/2014/main" id="{B51A9F82-CF71-38CE-DC10-5F2F0F20A206}"/>
              </a:ext>
            </a:extLst>
          </p:cNvPr>
          <p:cNvSpPr txBox="1">
            <a:spLocks/>
          </p:cNvSpPr>
          <p:nvPr/>
        </p:nvSpPr>
        <p:spPr>
          <a:xfrm>
            <a:off x="388207" y="373633"/>
            <a:ext cx="602424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lang="fr-FR"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Paysage – Prises de vues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B038A1F-A154-B8E7-B7FE-86CE7DDCD4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04" t="7512" r="27004" b="5285"/>
          <a:stretch>
            <a:fillRect/>
          </a:stretch>
        </p:blipFill>
        <p:spPr>
          <a:xfrm>
            <a:off x="213870" y="3540135"/>
            <a:ext cx="3643965" cy="164404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43A1F84-4624-88A7-C0CA-C23EDD04D999}"/>
              </a:ext>
            </a:extLst>
          </p:cNvPr>
          <p:cNvSpPr txBox="1"/>
          <p:nvPr/>
        </p:nvSpPr>
        <p:spPr>
          <a:xfrm>
            <a:off x="213870" y="5505324"/>
            <a:ext cx="839366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dirty="0"/>
              <a:t>Depuis la RD955, entre Maizières-lès-Vic et Azoudange. Vue vers Maizières-lès-Vic (à gauche) et Azoudange (à droite)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AE46BA0-7288-026D-144E-C42F68FCD2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336"/>
          <a:stretch>
            <a:fillRect/>
          </a:stretch>
        </p:blipFill>
        <p:spPr>
          <a:xfrm>
            <a:off x="3634939" y="3309928"/>
            <a:ext cx="1671914" cy="237256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A3D917E-7AA4-8EA2-AD3A-34C522E389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6853" y="3607510"/>
            <a:ext cx="3623277" cy="164404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832A783-FD46-3812-D876-BABE0ED3F7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1771" b="36385"/>
          <a:stretch>
            <a:fillRect/>
          </a:stretch>
        </p:blipFill>
        <p:spPr>
          <a:xfrm>
            <a:off x="7509111" y="1883706"/>
            <a:ext cx="1781705" cy="195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51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29">
            <a:extLst>
              <a:ext uri="{FF2B5EF4-FFF2-40B4-BE49-F238E27FC236}">
                <a16:creationId xmlns:a16="http://schemas.microsoft.com/office/drawing/2014/main" id="{CB32697D-1564-AD6C-BA9C-27881FEC6D1D}"/>
              </a:ext>
            </a:extLst>
          </p:cNvPr>
          <p:cNvSpPr txBox="1">
            <a:spLocks/>
          </p:cNvSpPr>
          <p:nvPr/>
        </p:nvSpPr>
        <p:spPr>
          <a:xfrm>
            <a:off x="388207" y="373633"/>
            <a:ext cx="602424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lang="fr-FR"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Paysage – Prises de vues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215FF65-F798-0020-1F4F-F5CFDA5D1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104" y="2115712"/>
            <a:ext cx="6745857" cy="9196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F90E4B6-D10A-7034-600E-C9E1B33CA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59028" y="1470185"/>
            <a:ext cx="2011076" cy="23103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464BA4-DEA1-F1B4-62F2-74BAFA1718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690"/>
          <a:stretch>
            <a:fillRect/>
          </a:stretch>
        </p:blipFill>
        <p:spPr>
          <a:xfrm>
            <a:off x="571357" y="3780486"/>
            <a:ext cx="6745857" cy="211891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6667CC-F6F1-BED9-1F45-B631CA2281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4428" b="17506"/>
          <a:stretch>
            <a:fillRect/>
          </a:stretch>
        </p:blipFill>
        <p:spPr>
          <a:xfrm>
            <a:off x="7380458" y="3880423"/>
            <a:ext cx="1535503" cy="215421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A78ACA2-D2E7-F71B-A673-FF89FCE7516F}"/>
              </a:ext>
            </a:extLst>
          </p:cNvPr>
          <p:cNvSpPr txBox="1"/>
          <p:nvPr/>
        </p:nvSpPr>
        <p:spPr>
          <a:xfrm>
            <a:off x="2170104" y="3223261"/>
            <a:ext cx="5271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Depuis la route de Boule</a:t>
            </a:r>
          </a:p>
        </p:txBody>
      </p:sp>
    </p:spTree>
    <p:extLst>
      <p:ext uri="{BB962C8B-B14F-4D97-AF65-F5344CB8AC3E}">
        <p14:creationId xmlns:p14="http://schemas.microsoft.com/office/powerpoint/2010/main" val="605581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29">
            <a:extLst>
              <a:ext uri="{FF2B5EF4-FFF2-40B4-BE49-F238E27FC236}">
                <a16:creationId xmlns:a16="http://schemas.microsoft.com/office/drawing/2014/main" id="{B085C76D-EBB0-11E5-E1E4-B26A3ACEC679}"/>
              </a:ext>
            </a:extLst>
          </p:cNvPr>
          <p:cNvSpPr txBox="1">
            <a:spLocks/>
          </p:cNvSpPr>
          <p:nvPr/>
        </p:nvSpPr>
        <p:spPr>
          <a:xfrm>
            <a:off x="388207" y="373633"/>
            <a:ext cx="602424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lang="fr-FR"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Paysage – Prises de vues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980B55-5D99-6FE4-6200-8F798C4CF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05" y="1265562"/>
            <a:ext cx="6504736" cy="21634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E8AB35-F5E6-3534-1D88-239CB5D5F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08" y="3840031"/>
            <a:ext cx="8160589" cy="194852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84D96D4-89A0-8966-B003-90051B369C78}"/>
              </a:ext>
            </a:extLst>
          </p:cNvPr>
          <p:cNvSpPr txBox="1"/>
          <p:nvPr/>
        </p:nvSpPr>
        <p:spPr>
          <a:xfrm>
            <a:off x="2264086" y="3342327"/>
            <a:ext cx="5271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Depuis les lieux d’habitation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BDAC5B-DBBD-AB0A-79BF-07CEABC94434}"/>
              </a:ext>
            </a:extLst>
          </p:cNvPr>
          <p:cNvSpPr txBox="1"/>
          <p:nvPr/>
        </p:nvSpPr>
        <p:spPr>
          <a:xfrm>
            <a:off x="2264086" y="5788424"/>
            <a:ext cx="5271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Depuis la RD955, vers Azoudange</a:t>
            </a:r>
          </a:p>
        </p:txBody>
      </p:sp>
    </p:spTree>
    <p:extLst>
      <p:ext uri="{BB962C8B-B14F-4D97-AF65-F5344CB8AC3E}">
        <p14:creationId xmlns:p14="http://schemas.microsoft.com/office/powerpoint/2010/main" val="3952054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B063AB4-BFDF-DD0C-CDDC-9A24EB4B9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9977"/>
            <a:ext cx="9144000" cy="4821126"/>
          </a:xfrm>
          <a:prstGeom prst="rect">
            <a:avLst/>
          </a:prstGeom>
        </p:spPr>
      </p:pic>
      <p:sp>
        <p:nvSpPr>
          <p:cNvPr id="5" name="object 229">
            <a:extLst>
              <a:ext uri="{FF2B5EF4-FFF2-40B4-BE49-F238E27FC236}">
                <a16:creationId xmlns:a16="http://schemas.microsoft.com/office/drawing/2014/main" id="{C9150F44-74E7-4187-0622-AC8C1E99DC05}"/>
              </a:ext>
            </a:extLst>
          </p:cNvPr>
          <p:cNvSpPr txBox="1">
            <a:spLocks/>
          </p:cNvSpPr>
          <p:nvPr/>
        </p:nvSpPr>
        <p:spPr>
          <a:xfrm>
            <a:off x="388207" y="373633"/>
            <a:ext cx="602424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lang="fr-FR"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Paysage – Prises de vues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E88C96-CE31-9F4B-9E94-EFF6801BF468}"/>
              </a:ext>
            </a:extLst>
          </p:cNvPr>
          <p:cNvSpPr txBox="1"/>
          <p:nvPr/>
        </p:nvSpPr>
        <p:spPr>
          <a:xfrm>
            <a:off x="1651610" y="3459193"/>
            <a:ext cx="5271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Depuis la RD93</a:t>
            </a:r>
          </a:p>
        </p:txBody>
      </p:sp>
    </p:spTree>
    <p:extLst>
      <p:ext uri="{BB962C8B-B14F-4D97-AF65-F5344CB8AC3E}">
        <p14:creationId xmlns:p14="http://schemas.microsoft.com/office/powerpoint/2010/main" val="3857554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2DFC2-F84A-1B62-B779-574B5AFC0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83EB6C1-796E-CBD4-B726-4F5E4DEB963D}"/>
              </a:ext>
            </a:extLst>
          </p:cNvPr>
          <p:cNvSpPr/>
          <p:nvPr/>
        </p:nvSpPr>
        <p:spPr>
          <a:xfrm>
            <a:off x="5614368" y="1776219"/>
            <a:ext cx="2839519" cy="3305559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object 229">
            <a:extLst>
              <a:ext uri="{FF2B5EF4-FFF2-40B4-BE49-F238E27FC236}">
                <a16:creationId xmlns:a16="http://schemas.microsoft.com/office/drawing/2014/main" id="{1CC8825D-7EC2-0554-B321-2D8B90181978}"/>
              </a:ext>
            </a:extLst>
          </p:cNvPr>
          <p:cNvSpPr txBox="1">
            <a:spLocks/>
          </p:cNvSpPr>
          <p:nvPr/>
        </p:nvSpPr>
        <p:spPr>
          <a:xfrm>
            <a:off x="327822" y="345994"/>
            <a:ext cx="812606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URBANISME APPLICABLE</a:t>
            </a:r>
            <a:endParaRPr lang="fr-FR"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Deux territoires concernés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89B2A2-8CEB-5BF5-8E93-1DEB7C4FAA12}"/>
              </a:ext>
            </a:extLst>
          </p:cNvPr>
          <p:cNvSpPr txBox="1"/>
          <p:nvPr/>
        </p:nvSpPr>
        <p:spPr>
          <a:xfrm>
            <a:off x="259352" y="6115035"/>
            <a:ext cx="7728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Consulter le PLUi : https://www.geoportail-urbanisme.gouv.fr/map/#tile=1&amp;lon=6.182613350200354&amp;lat=48.594477609445136&amp;zoom=17&amp;mlon=6.180255&amp;mlat=48.596088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5AA45C-34FC-6DBE-17B9-6F45C2850E74}"/>
              </a:ext>
            </a:extLst>
          </p:cNvPr>
          <p:cNvSpPr txBox="1"/>
          <p:nvPr/>
        </p:nvSpPr>
        <p:spPr>
          <a:xfrm>
            <a:off x="5806677" y="1859339"/>
            <a:ext cx="26472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u="sng" dirty="0">
                <a:latin typeface="Abel" panose="02000506030000020004" pitchFamily="2" charset="0"/>
              </a:rPr>
              <a:t>Azoudange : </a:t>
            </a:r>
          </a:p>
          <a:p>
            <a:pPr algn="just"/>
            <a:r>
              <a:rPr lang="fr-FR" dirty="0">
                <a:latin typeface="Abel" panose="02000506030000020004" pitchFamily="2" charset="0"/>
              </a:rPr>
              <a:t>Commune couverte par le Règlement National d’Urbanisme et par le Schéma de Cohérence Territoriale (SCoT) de l’arrondissement de Sarrebourg</a:t>
            </a:r>
          </a:p>
          <a:p>
            <a:pPr algn="just"/>
            <a:r>
              <a:rPr lang="fr-FR" u="sng" dirty="0">
                <a:latin typeface="Abel" panose="02000506030000020004" pitchFamily="2" charset="0"/>
              </a:rPr>
              <a:t>Maizières-lès-Vic :</a:t>
            </a:r>
          </a:p>
          <a:p>
            <a:pPr algn="just"/>
            <a:r>
              <a:rPr lang="fr-FR" dirty="0">
                <a:latin typeface="Abel" panose="02000506030000020004" pitchFamily="2" charset="0"/>
              </a:rPr>
              <a:t>Commune couverte par une carte communale, zone </a:t>
            </a:r>
            <a:r>
              <a:rPr lang="fr-FR" dirty="0" err="1">
                <a:latin typeface="Abel" panose="02000506030000020004" pitchFamily="2" charset="0"/>
              </a:rPr>
              <a:t>ZnC</a:t>
            </a:r>
            <a:endParaRPr lang="fr-FR" dirty="0">
              <a:latin typeface="Abel" panose="02000506030000020004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3E004C4-F211-A3E6-F30B-9FE0350BC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62" y="1550838"/>
            <a:ext cx="5156052" cy="207664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4EE4C56-E3EB-FF9F-F327-956089FE1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39" y="3797351"/>
            <a:ext cx="5156052" cy="214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73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A8284BD-38AB-44B6-14FB-A4E66C42CE9C}"/>
              </a:ext>
            </a:extLst>
          </p:cNvPr>
          <p:cNvSpPr/>
          <p:nvPr/>
        </p:nvSpPr>
        <p:spPr>
          <a:xfrm>
            <a:off x="3692781" y="2547257"/>
            <a:ext cx="1867127" cy="1763486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4" name="object 229">
            <a:extLst>
              <a:ext uri="{FF2B5EF4-FFF2-40B4-BE49-F238E27FC236}">
                <a16:creationId xmlns:a16="http://schemas.microsoft.com/office/drawing/2014/main" id="{8CC36CAE-3C2B-381A-D949-BE50747B53C7}"/>
              </a:ext>
            </a:extLst>
          </p:cNvPr>
          <p:cNvSpPr txBox="1">
            <a:spLocks/>
          </p:cNvSpPr>
          <p:nvPr/>
        </p:nvSpPr>
        <p:spPr>
          <a:xfrm>
            <a:off x="299121" y="346623"/>
            <a:ext cx="4518184" cy="771686"/>
          </a:xfrm>
          <a:prstGeom prst="rect">
            <a:avLst/>
          </a:prstGeom>
        </p:spPr>
        <p:txBody>
          <a:bodyPr vert="horz" wrap="square" lIns="0" tIns="27623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288">
              <a:lnSpc>
                <a:spcPct val="100000"/>
              </a:lnSpc>
              <a:spcBef>
                <a:spcPts val="217"/>
              </a:spcBef>
            </a:pPr>
            <a:r>
              <a:rPr lang="fr-FR" sz="2650" b="1" spc="4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PROJETS AGRICOLES</a:t>
            </a:r>
          </a:p>
          <a:p>
            <a:pPr marL="9525">
              <a:lnSpc>
                <a:spcPct val="100000"/>
              </a:lnSpc>
              <a:spcBef>
                <a:spcPts val="116"/>
              </a:spcBef>
            </a:pPr>
            <a:r>
              <a:rPr lang="fr-FR" sz="2100" spc="4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2 exploitations locales et engagées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69764F9-F8E0-7065-A696-AADCABAD54B8}"/>
              </a:ext>
            </a:extLst>
          </p:cNvPr>
          <p:cNvSpPr/>
          <p:nvPr/>
        </p:nvSpPr>
        <p:spPr>
          <a:xfrm>
            <a:off x="299121" y="1452290"/>
            <a:ext cx="3284973" cy="3953420"/>
          </a:xfrm>
          <a:prstGeom prst="roundRect">
            <a:avLst/>
          </a:prstGeom>
          <a:solidFill>
            <a:srgbClr val="A9D2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094E5C-C218-44FB-49CC-042F69C5578A}"/>
              </a:ext>
            </a:extLst>
          </p:cNvPr>
          <p:cNvSpPr txBox="1"/>
          <p:nvPr/>
        </p:nvSpPr>
        <p:spPr>
          <a:xfrm>
            <a:off x="407808" y="1620058"/>
            <a:ext cx="30676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latin typeface="Abel" panose="02000506030000020004" pitchFamily="2" charset="0"/>
              </a:rPr>
              <a:t>Le </a:t>
            </a:r>
            <a:r>
              <a:rPr lang="fr-FR" sz="1600" u="sng" dirty="0">
                <a:latin typeface="Abel" panose="02000506030000020004" pitchFamily="2" charset="0"/>
              </a:rPr>
              <a:t>GAEC BAGARD</a:t>
            </a:r>
            <a:r>
              <a:rPr lang="fr-FR" sz="1600" dirty="0">
                <a:latin typeface="Abel" panose="02000506030000020004" pitchFamily="2" charset="0"/>
              </a:rPr>
              <a:t> est une exploitation agricole familiale dont le siège se situe à Azoudange. L’exploitation agricole regroupe </a:t>
            </a:r>
            <a:r>
              <a:rPr lang="fr-FR" sz="1600" b="1" dirty="0">
                <a:latin typeface="Abel" panose="02000506030000020004" pitchFamily="2" charset="0"/>
              </a:rPr>
              <a:t>205 ha</a:t>
            </a:r>
            <a:r>
              <a:rPr lang="fr-FR" sz="1600" dirty="0">
                <a:latin typeface="Abel" panose="02000506030000020004" pitchFamily="2" charset="0"/>
              </a:rPr>
              <a:t> entièrement conduite en </a:t>
            </a:r>
            <a:r>
              <a:rPr lang="fr-FR" sz="1600" b="1" dirty="0">
                <a:latin typeface="Abel" panose="02000506030000020004" pitchFamily="2" charset="0"/>
              </a:rPr>
              <a:t>Agriculture Biologique</a:t>
            </a:r>
            <a:r>
              <a:rPr lang="fr-FR" sz="1600" dirty="0">
                <a:latin typeface="Abel" panose="02000506030000020004" pitchFamily="2" charset="0"/>
              </a:rPr>
              <a:t>. Elle communique abondamment sur les évolutions de l’exploitation et de leurs pratiques agroécologiques (</a:t>
            </a:r>
            <a:r>
              <a:rPr lang="fr-FR" sz="1600" b="1" dirty="0">
                <a:latin typeface="Abel" panose="02000506030000020004" pitchFamily="2" charset="0"/>
              </a:rPr>
              <a:t>agroforesterie</a:t>
            </a:r>
            <a:r>
              <a:rPr lang="fr-FR" sz="1600" dirty="0">
                <a:latin typeface="Abel" panose="02000506030000020004" pitchFamily="2" charset="0"/>
              </a:rPr>
              <a:t>, </a:t>
            </a:r>
            <a:r>
              <a:rPr lang="fr-FR" sz="1600" b="1" dirty="0">
                <a:latin typeface="Abel" panose="02000506030000020004" pitchFamily="2" charset="0"/>
              </a:rPr>
              <a:t>pâturage tournant dynamique</a:t>
            </a:r>
            <a:r>
              <a:rPr lang="fr-FR" sz="1600" dirty="0">
                <a:latin typeface="Abel" panose="02000506030000020004" pitchFamily="2" charset="0"/>
              </a:rPr>
              <a:t>). Cet investissement passe notamment par des journées portes ouvertes, l’adhésion et la représentation au </a:t>
            </a:r>
            <a:r>
              <a:rPr lang="fr-FR" sz="1600" b="1" dirty="0">
                <a:latin typeface="Abel" panose="02000506030000020004" pitchFamily="2" charset="0"/>
              </a:rPr>
              <a:t>GAB Grand-Est </a:t>
            </a:r>
            <a:r>
              <a:rPr lang="fr-FR" sz="1600" dirty="0">
                <a:latin typeface="Abel" panose="02000506030000020004" pitchFamily="2" charset="0"/>
              </a:rPr>
              <a:t>et par la participation à la vie politique locale.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D2B9C68-2916-009F-AF23-1D6D051A1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595" y="1118309"/>
            <a:ext cx="3323376" cy="44311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AF4E99B-8307-D319-2EAF-B2A1CA76E6F7}"/>
              </a:ext>
            </a:extLst>
          </p:cNvPr>
          <p:cNvSpPr txBox="1"/>
          <p:nvPr/>
        </p:nvSpPr>
        <p:spPr>
          <a:xfrm>
            <a:off x="3786029" y="2644170"/>
            <a:ext cx="1663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latin typeface="Abel" panose="02000506030000020004" pitchFamily="2" charset="0"/>
              </a:rPr>
              <a:t>La stratégie du GAEC tourne autour du cheptel de </a:t>
            </a:r>
            <a:r>
              <a:rPr lang="fr-FR" sz="1600" b="1" dirty="0">
                <a:latin typeface="Abel" panose="02000506030000020004" pitchFamily="2" charset="0"/>
              </a:rPr>
              <a:t>115 mères montbéliardes</a:t>
            </a:r>
            <a:r>
              <a:rPr lang="fr-FR" sz="1600" dirty="0">
                <a:latin typeface="Abel" panose="02000506030000020004" pitchFamily="2" charset="0"/>
              </a:rPr>
              <a:t> et 3 taureaux.  </a:t>
            </a:r>
          </a:p>
        </p:txBody>
      </p:sp>
    </p:spTree>
    <p:extLst>
      <p:ext uri="{BB962C8B-B14F-4D97-AF65-F5344CB8AC3E}">
        <p14:creationId xmlns:p14="http://schemas.microsoft.com/office/powerpoint/2010/main" val="313861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BCC2F024-49A0-D4B3-589B-72F3C26269B5}"/>
              </a:ext>
            </a:extLst>
          </p:cNvPr>
          <p:cNvSpPr txBox="1">
            <a:spLocks/>
          </p:cNvSpPr>
          <p:nvPr/>
        </p:nvSpPr>
        <p:spPr>
          <a:xfrm>
            <a:off x="388207" y="373633"/>
            <a:ext cx="812606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QUI SOMMES-NOUS ?</a:t>
            </a:r>
            <a:endParaRPr lang="fr-FR"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DESTREN ENERGIES</a:t>
            </a:r>
            <a:endParaRPr lang="fr-FR" sz="2100" dirty="0">
              <a:highlight>
                <a:srgbClr val="FFFF00"/>
              </a:highlight>
              <a:latin typeface="Abel" panose="02000506030000020004" pitchFamily="2" charset="0"/>
              <a:cs typeface="Calibri"/>
            </a:endParaRP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CD73BE0F-53FA-D90E-9610-264C2B20C8EB}"/>
              </a:ext>
            </a:extLst>
          </p:cNvPr>
          <p:cNvSpPr txBox="1">
            <a:spLocks/>
          </p:cNvSpPr>
          <p:nvPr/>
        </p:nvSpPr>
        <p:spPr>
          <a:xfrm>
            <a:off x="861288" y="1735645"/>
            <a:ext cx="3232023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1400" b="1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DESTREN ENERGIES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est une entité créée par les sociétés </a:t>
            </a:r>
            <a:r>
              <a:rPr lang="fr-FR" sz="1400" b="1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Vent d’Est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fr-FR" sz="1400" b="1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Renner Energies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qui souhaitaient mettre en commun leurs compétences pour mener ce projet.</a:t>
            </a:r>
          </a:p>
          <a:p>
            <a:pPr algn="just"/>
            <a:endParaRPr lang="fr-FR" sz="1400" dirty="0">
              <a:solidFill>
                <a:srgbClr val="000000"/>
              </a:solidFill>
              <a:effectLst/>
              <a:latin typeface="Abel" panose="0200050603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ts val="1620"/>
              </a:lnSpc>
            </a:pPr>
            <a:endParaRPr lang="fr-FR" sz="1400" dirty="0">
              <a:solidFill>
                <a:srgbClr val="000000"/>
              </a:solidFill>
              <a:latin typeface="Abel" panose="02000506030000020004" pitchFamily="2" charset="0"/>
            </a:endParaRPr>
          </a:p>
          <a:p>
            <a:pPr algn="just"/>
            <a:r>
              <a:rPr lang="fr-FR" sz="1400" b="0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À la charge du développement,</a:t>
            </a:r>
            <a:r>
              <a:rPr lang="fr-FR" sz="1400" dirty="0">
                <a:solidFill>
                  <a:srgbClr val="000000"/>
                </a:solidFill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r-FR" sz="1400" b="1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Vent d’Est,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acteur local dans les énergies renouvelables</a:t>
            </a:r>
            <a:r>
              <a:rPr lang="fr-FR" sz="1400" b="1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 depuis 2005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, réunit une vingtaine de </a:t>
            </a:r>
            <a:r>
              <a:rPr lang="fr-FR" sz="1400" dirty="0">
                <a:solidFill>
                  <a:srgbClr val="000000"/>
                </a:solidFill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collaborateur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Abel" panose="02000506030000020004" pitchFamily="2" charset="0"/>
                <a:ea typeface="Lato" panose="020F0502020204030203" pitchFamily="34" charset="0"/>
                <a:cs typeface="Lato" panose="020F0502020204030203" pitchFamily="34" charset="0"/>
              </a:rPr>
              <a:t>s pour concevoir, développer et valoriser le potentiel énergétique du territoire.</a:t>
            </a:r>
            <a:endParaRPr lang="fr-FR" sz="1400" dirty="0">
              <a:solidFill>
                <a:srgbClr val="000000"/>
              </a:solidFill>
              <a:effectLst/>
              <a:latin typeface="Abel" panose="02000506030000020004" pitchFamily="2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ts val="1620"/>
              </a:lnSpc>
            </a:pPr>
            <a:endParaRPr lang="fr-FR" sz="1400" dirty="0">
              <a:solidFill>
                <a:srgbClr val="000000"/>
              </a:solidFill>
              <a:latin typeface="Abel" panose="02000506030000020004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46253D3-4F31-5A56-70FB-E7D153EFD8C2}"/>
              </a:ext>
            </a:extLst>
          </p:cNvPr>
          <p:cNvGrpSpPr/>
          <p:nvPr/>
        </p:nvGrpSpPr>
        <p:grpSpPr>
          <a:xfrm>
            <a:off x="388207" y="4440546"/>
            <a:ext cx="1759770" cy="363196"/>
            <a:chOff x="6491721" y="320992"/>
            <a:chExt cx="2464263" cy="464184"/>
          </a:xfrm>
        </p:grpSpPr>
        <p:grpSp>
          <p:nvGrpSpPr>
            <p:cNvPr id="8" name="object 4">
              <a:extLst>
                <a:ext uri="{FF2B5EF4-FFF2-40B4-BE49-F238E27FC236}">
                  <a16:creationId xmlns:a16="http://schemas.microsoft.com/office/drawing/2014/main" id="{16220CD1-99B1-7EE0-FE95-9C73F8319A04}"/>
                </a:ext>
              </a:extLst>
            </p:cNvPr>
            <p:cNvGrpSpPr/>
            <p:nvPr/>
          </p:nvGrpSpPr>
          <p:grpSpPr>
            <a:xfrm>
              <a:off x="6491721" y="320992"/>
              <a:ext cx="1567815" cy="464184"/>
              <a:chOff x="7506789" y="631385"/>
              <a:chExt cx="1567815" cy="464184"/>
            </a:xfrm>
          </p:grpSpPr>
          <p:sp>
            <p:nvSpPr>
              <p:cNvPr id="16" name="object 5">
                <a:extLst>
                  <a:ext uri="{FF2B5EF4-FFF2-40B4-BE49-F238E27FC236}">
                    <a16:creationId xmlns:a16="http://schemas.microsoft.com/office/drawing/2014/main" id="{6A37D744-257E-60F5-9D89-CF9AFE93C93A}"/>
                  </a:ext>
                </a:extLst>
              </p:cNvPr>
              <p:cNvSpPr/>
              <p:nvPr/>
            </p:nvSpPr>
            <p:spPr>
              <a:xfrm>
                <a:off x="7928095" y="831353"/>
                <a:ext cx="917575" cy="258445"/>
              </a:xfrm>
              <a:custGeom>
                <a:avLst/>
                <a:gdLst/>
                <a:ahLst/>
                <a:cxnLst/>
                <a:rect l="l" t="t" r="r" b="b"/>
                <a:pathLst>
                  <a:path w="917575" h="258444">
                    <a:moveTo>
                      <a:pt x="0" y="217373"/>
                    </a:moveTo>
                    <a:lnTo>
                      <a:pt x="81984" y="253003"/>
                    </a:lnTo>
                    <a:lnTo>
                      <a:pt x="158673" y="257860"/>
                    </a:lnTo>
                    <a:lnTo>
                      <a:pt x="274491" y="225627"/>
                    </a:lnTo>
                    <a:lnTo>
                      <a:pt x="473862" y="149986"/>
                    </a:lnTo>
                    <a:lnTo>
                      <a:pt x="688370" y="70128"/>
                    </a:lnTo>
                    <a:lnTo>
                      <a:pt x="824660" y="24839"/>
                    </a:lnTo>
                    <a:lnTo>
                      <a:pt x="896406" y="4627"/>
                    </a:lnTo>
                    <a:lnTo>
                      <a:pt x="917282" y="0"/>
                    </a:lnTo>
                  </a:path>
                </a:pathLst>
              </a:custGeom>
              <a:ln w="12268">
                <a:solidFill>
                  <a:srgbClr val="A1CEDC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17" name="object 6">
                <a:extLst>
                  <a:ext uri="{FF2B5EF4-FFF2-40B4-BE49-F238E27FC236}">
                    <a16:creationId xmlns:a16="http://schemas.microsoft.com/office/drawing/2014/main" id="{DFAB3A41-4D2A-0F56-BC8D-03106208632B}"/>
                  </a:ext>
                </a:extLst>
              </p:cNvPr>
              <p:cNvSpPr/>
              <p:nvPr/>
            </p:nvSpPr>
            <p:spPr>
              <a:xfrm>
                <a:off x="7774588" y="642320"/>
                <a:ext cx="187960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87959" h="105409">
                    <a:moveTo>
                      <a:pt x="0" y="0"/>
                    </a:moveTo>
                    <a:lnTo>
                      <a:pt x="90424" y="105054"/>
                    </a:lnTo>
                    <a:lnTo>
                      <a:pt x="187807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18" name="object 7">
                <a:extLst>
                  <a:ext uri="{FF2B5EF4-FFF2-40B4-BE49-F238E27FC236}">
                    <a16:creationId xmlns:a16="http://schemas.microsoft.com/office/drawing/2014/main" id="{3127553E-32C4-1EAC-F4AB-BA607DC71A4A}"/>
                  </a:ext>
                </a:extLst>
              </p:cNvPr>
              <p:cNvSpPr/>
              <p:nvPr/>
            </p:nvSpPr>
            <p:spPr>
              <a:xfrm>
                <a:off x="8077662" y="642320"/>
                <a:ext cx="168275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68275" h="105409">
                    <a:moveTo>
                      <a:pt x="168173" y="0"/>
                    </a:moveTo>
                    <a:lnTo>
                      <a:pt x="0" y="0"/>
                    </a:lnTo>
                    <a:lnTo>
                      <a:pt x="0" y="105067"/>
                    </a:lnTo>
                    <a:lnTo>
                      <a:pt x="166496" y="105067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19" name="object 8">
                <a:extLst>
                  <a:ext uri="{FF2B5EF4-FFF2-40B4-BE49-F238E27FC236}">
                    <a16:creationId xmlns:a16="http://schemas.microsoft.com/office/drawing/2014/main" id="{25D29392-3793-A620-5383-B4262FD89A67}"/>
                  </a:ext>
                </a:extLst>
              </p:cNvPr>
              <p:cNvSpPr/>
              <p:nvPr/>
            </p:nvSpPr>
            <p:spPr>
              <a:xfrm>
                <a:off x="8077666" y="694490"/>
                <a:ext cx="1651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65100">
                    <a:moveTo>
                      <a:pt x="164795" y="0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20" name="object 9">
                <a:extLst>
                  <a:ext uri="{FF2B5EF4-FFF2-40B4-BE49-F238E27FC236}">
                    <a16:creationId xmlns:a16="http://schemas.microsoft.com/office/drawing/2014/main" id="{7A8E8592-73DE-EC5D-DFE2-425DB097E060}"/>
                  </a:ext>
                </a:extLst>
              </p:cNvPr>
              <p:cNvSpPr/>
              <p:nvPr/>
            </p:nvSpPr>
            <p:spPr>
              <a:xfrm>
                <a:off x="8374517" y="642329"/>
                <a:ext cx="167005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67004" h="105409">
                    <a:moveTo>
                      <a:pt x="0" y="105054"/>
                    </a:moveTo>
                    <a:lnTo>
                      <a:pt x="0" y="0"/>
                    </a:lnTo>
                    <a:lnTo>
                      <a:pt x="166941" y="105054"/>
                    </a:lnTo>
                    <a:lnTo>
                      <a:pt x="166941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21" name="object 10">
                <a:extLst>
                  <a:ext uri="{FF2B5EF4-FFF2-40B4-BE49-F238E27FC236}">
                    <a16:creationId xmlns:a16="http://schemas.microsoft.com/office/drawing/2014/main" id="{225BA69E-0B6C-DC4A-E7C3-C7E94E795262}"/>
                  </a:ext>
                </a:extLst>
              </p:cNvPr>
              <p:cNvSpPr/>
              <p:nvPr/>
            </p:nvSpPr>
            <p:spPr>
              <a:xfrm>
                <a:off x="8675857" y="640586"/>
                <a:ext cx="1727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2720">
                    <a:moveTo>
                      <a:pt x="0" y="0"/>
                    </a:moveTo>
                    <a:lnTo>
                      <a:pt x="172148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22" name="object 11">
                <a:extLst>
                  <a:ext uri="{FF2B5EF4-FFF2-40B4-BE49-F238E27FC236}">
                    <a16:creationId xmlns:a16="http://schemas.microsoft.com/office/drawing/2014/main" id="{46E4B1D7-D5A8-0235-1527-ED1D327833ED}"/>
                  </a:ext>
                </a:extLst>
              </p:cNvPr>
              <p:cNvSpPr/>
              <p:nvPr/>
            </p:nvSpPr>
            <p:spPr>
              <a:xfrm>
                <a:off x="8759831" y="649274"/>
                <a:ext cx="0" cy="96520"/>
              </a:xfrm>
              <a:custGeom>
                <a:avLst/>
                <a:gdLst/>
                <a:ahLst/>
                <a:cxnLst/>
                <a:rect l="l" t="t" r="r" b="b"/>
                <a:pathLst>
                  <a:path h="96520">
                    <a:moveTo>
                      <a:pt x="0" y="96367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23" name="object 12">
                <a:extLst>
                  <a:ext uri="{FF2B5EF4-FFF2-40B4-BE49-F238E27FC236}">
                    <a16:creationId xmlns:a16="http://schemas.microsoft.com/office/drawing/2014/main" id="{7D708DCB-A864-6D2F-16AB-38114C4D6542}"/>
                  </a:ext>
                </a:extLst>
              </p:cNvPr>
              <p:cNvSpPr/>
              <p:nvPr/>
            </p:nvSpPr>
            <p:spPr>
              <a:xfrm>
                <a:off x="7521620" y="763974"/>
                <a:ext cx="1330325" cy="294005"/>
              </a:xfrm>
              <a:custGeom>
                <a:avLst/>
                <a:gdLst/>
                <a:ahLst/>
                <a:cxnLst/>
                <a:rect l="l" t="t" r="r" b="b"/>
                <a:pathLst>
                  <a:path w="1330325" h="294005">
                    <a:moveTo>
                      <a:pt x="167373" y="0"/>
                    </a:moveTo>
                    <a:lnTo>
                      <a:pt x="239678" y="22248"/>
                    </a:lnTo>
                    <a:lnTo>
                      <a:pt x="305668" y="39401"/>
                    </a:lnTo>
                    <a:lnTo>
                      <a:pt x="403040" y="60221"/>
                    </a:lnTo>
                    <a:lnTo>
                      <a:pt x="569493" y="93472"/>
                    </a:lnTo>
                    <a:lnTo>
                      <a:pt x="808498" y="113238"/>
                    </a:lnTo>
                    <a:lnTo>
                      <a:pt x="1056668" y="101622"/>
                    </a:lnTo>
                    <a:lnTo>
                      <a:pt x="1251446" y="79409"/>
                    </a:lnTo>
                    <a:lnTo>
                      <a:pt x="1330274" y="67386"/>
                    </a:lnTo>
                    <a:lnTo>
                      <a:pt x="1141745" y="41875"/>
                    </a:lnTo>
                    <a:lnTo>
                      <a:pt x="1003957" y="42654"/>
                    </a:lnTo>
                    <a:lnTo>
                      <a:pt x="849456" y="78078"/>
                    </a:lnTo>
                    <a:lnTo>
                      <a:pt x="610793" y="156502"/>
                    </a:lnTo>
                    <a:lnTo>
                      <a:pt x="344796" y="235672"/>
                    </a:lnTo>
                    <a:lnTo>
                      <a:pt x="153787" y="276328"/>
                    </a:lnTo>
                    <a:lnTo>
                      <a:pt x="38582" y="291306"/>
                    </a:lnTo>
                    <a:lnTo>
                      <a:pt x="0" y="293446"/>
                    </a:lnTo>
                  </a:path>
                </a:pathLst>
              </a:custGeom>
              <a:ln w="12268">
                <a:solidFill>
                  <a:srgbClr val="57B4C9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24" name="object 13">
                <a:extLst>
                  <a:ext uri="{FF2B5EF4-FFF2-40B4-BE49-F238E27FC236}">
                    <a16:creationId xmlns:a16="http://schemas.microsoft.com/office/drawing/2014/main" id="{BA1725BF-8D54-2806-62E9-54B41F04BF3A}"/>
                  </a:ext>
                </a:extLst>
              </p:cNvPr>
              <p:cNvSpPr/>
              <p:nvPr/>
            </p:nvSpPr>
            <p:spPr>
              <a:xfrm>
                <a:off x="7512923" y="831357"/>
                <a:ext cx="1337310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337309" h="98425">
                    <a:moveTo>
                      <a:pt x="1336802" y="0"/>
                    </a:moveTo>
                    <a:lnTo>
                      <a:pt x="1246286" y="52884"/>
                    </a:lnTo>
                    <a:lnTo>
                      <a:pt x="1175132" y="80702"/>
                    </a:lnTo>
                    <a:lnTo>
                      <a:pt x="1086454" y="92622"/>
                    </a:lnTo>
                    <a:lnTo>
                      <a:pt x="943368" y="97815"/>
                    </a:lnTo>
                    <a:lnTo>
                      <a:pt x="902075" y="98323"/>
                    </a:lnTo>
                    <a:lnTo>
                      <a:pt x="855575" y="97860"/>
                    </a:lnTo>
                    <a:lnTo>
                      <a:pt x="804623" y="96542"/>
                    </a:lnTo>
                    <a:lnTo>
                      <a:pt x="749976" y="94482"/>
                    </a:lnTo>
                    <a:lnTo>
                      <a:pt x="692386" y="91795"/>
                    </a:lnTo>
                    <a:lnTo>
                      <a:pt x="632610" y="88593"/>
                    </a:lnTo>
                    <a:lnTo>
                      <a:pt x="571402" y="84993"/>
                    </a:lnTo>
                    <a:lnTo>
                      <a:pt x="509518" y="81107"/>
                    </a:lnTo>
                    <a:lnTo>
                      <a:pt x="447711" y="77050"/>
                    </a:lnTo>
                    <a:lnTo>
                      <a:pt x="386736" y="72936"/>
                    </a:lnTo>
                    <a:lnTo>
                      <a:pt x="327350" y="68879"/>
                    </a:lnTo>
                    <a:lnTo>
                      <a:pt x="270306" y="64993"/>
                    </a:lnTo>
                    <a:lnTo>
                      <a:pt x="216359" y="61393"/>
                    </a:lnTo>
                    <a:lnTo>
                      <a:pt x="166265" y="58191"/>
                    </a:lnTo>
                    <a:lnTo>
                      <a:pt x="120778" y="55504"/>
                    </a:lnTo>
                    <a:lnTo>
                      <a:pt x="80653" y="53444"/>
                    </a:lnTo>
                    <a:lnTo>
                      <a:pt x="19509" y="51663"/>
                    </a:lnTo>
                    <a:lnTo>
                      <a:pt x="0" y="52171"/>
                    </a:lnTo>
                  </a:path>
                </a:pathLst>
              </a:custGeom>
              <a:ln w="12268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25" name="object 14">
                <a:extLst>
                  <a:ext uri="{FF2B5EF4-FFF2-40B4-BE49-F238E27FC236}">
                    <a16:creationId xmlns:a16="http://schemas.microsoft.com/office/drawing/2014/main" id="{842208D7-B84C-5BF3-4FF9-3269C736AFD5}"/>
                  </a:ext>
                </a:extLst>
              </p:cNvPr>
              <p:cNvSpPr/>
              <p:nvPr/>
            </p:nvSpPr>
            <p:spPr>
              <a:xfrm>
                <a:off x="9065375" y="689275"/>
                <a:ext cx="0" cy="42545"/>
              </a:xfrm>
              <a:custGeom>
                <a:avLst/>
                <a:gdLst/>
                <a:ahLst/>
                <a:cxnLst/>
                <a:rect l="l" t="t" r="r" b="b"/>
                <a:pathLst>
                  <a:path h="42545">
                    <a:moveTo>
                      <a:pt x="0" y="42456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pic>
            <p:nvPicPr>
              <p:cNvPr id="26" name="object 15">
                <a:extLst>
                  <a:ext uri="{FF2B5EF4-FFF2-40B4-BE49-F238E27FC236}">
                    <a16:creationId xmlns:a16="http://schemas.microsoft.com/office/drawing/2014/main" id="{6B60BB6F-D040-2F7B-9CF0-46CA6E6817C4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839680" y="716554"/>
                <a:ext cx="189179" cy="124401"/>
              </a:xfrm>
              <a:prstGeom prst="rect">
                <a:avLst/>
              </a:prstGeom>
            </p:spPr>
          </p:pic>
        </p:grpSp>
        <p:grpSp>
          <p:nvGrpSpPr>
            <p:cNvPr id="9" name="object 16">
              <a:extLst>
                <a:ext uri="{FF2B5EF4-FFF2-40B4-BE49-F238E27FC236}">
                  <a16:creationId xmlns:a16="http://schemas.microsoft.com/office/drawing/2014/main" id="{5675C5D2-2CBC-B75C-CDE2-66B599866B5D}"/>
                </a:ext>
              </a:extLst>
            </p:cNvPr>
            <p:cNvGrpSpPr/>
            <p:nvPr/>
          </p:nvGrpSpPr>
          <p:grpSpPr>
            <a:xfrm>
              <a:off x="8177608" y="407065"/>
              <a:ext cx="186690" cy="123825"/>
              <a:chOff x="9192676" y="717458"/>
              <a:chExt cx="186690" cy="123825"/>
            </a:xfrm>
          </p:grpSpPr>
          <p:sp>
            <p:nvSpPr>
              <p:cNvPr id="14" name="object 17">
                <a:extLst>
                  <a:ext uri="{FF2B5EF4-FFF2-40B4-BE49-F238E27FC236}">
                    <a16:creationId xmlns:a16="http://schemas.microsoft.com/office/drawing/2014/main" id="{98DE6291-043D-1E9C-58E2-12AC3F56FF7E}"/>
                  </a:ext>
                </a:extLst>
              </p:cNvPr>
              <p:cNvSpPr/>
              <p:nvPr/>
            </p:nvSpPr>
            <p:spPr>
              <a:xfrm>
                <a:off x="9201878" y="726659"/>
                <a:ext cx="168275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68275" h="105409">
                    <a:moveTo>
                      <a:pt x="168173" y="0"/>
                    </a:moveTo>
                    <a:lnTo>
                      <a:pt x="0" y="0"/>
                    </a:lnTo>
                    <a:lnTo>
                      <a:pt x="0" y="105067"/>
                    </a:lnTo>
                    <a:lnTo>
                      <a:pt x="166496" y="105067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15" name="object 18">
                <a:extLst>
                  <a:ext uri="{FF2B5EF4-FFF2-40B4-BE49-F238E27FC236}">
                    <a16:creationId xmlns:a16="http://schemas.microsoft.com/office/drawing/2014/main" id="{2C49142C-90D5-73DA-F0D6-57B23DF2E9F4}"/>
                  </a:ext>
                </a:extLst>
              </p:cNvPr>
              <p:cNvSpPr/>
              <p:nvPr/>
            </p:nvSpPr>
            <p:spPr>
              <a:xfrm>
                <a:off x="9201881" y="778827"/>
                <a:ext cx="1651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65100">
                    <a:moveTo>
                      <a:pt x="164795" y="0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</p:grpSp>
        <p:grpSp>
          <p:nvGrpSpPr>
            <p:cNvPr id="10" name="object 19">
              <a:extLst>
                <a:ext uri="{FF2B5EF4-FFF2-40B4-BE49-F238E27FC236}">
                  <a16:creationId xmlns:a16="http://schemas.microsoft.com/office/drawing/2014/main" id="{7C290EA6-E373-4694-C27C-90091D60E809}"/>
                </a:ext>
              </a:extLst>
            </p:cNvPr>
            <p:cNvGrpSpPr/>
            <p:nvPr/>
          </p:nvGrpSpPr>
          <p:grpSpPr>
            <a:xfrm>
              <a:off x="8783264" y="406200"/>
              <a:ext cx="172720" cy="114300"/>
              <a:chOff x="9798332" y="716593"/>
              <a:chExt cx="172720" cy="114300"/>
            </a:xfrm>
          </p:grpSpPr>
          <p:sp>
            <p:nvSpPr>
              <p:cNvPr id="12" name="object 20">
                <a:extLst>
                  <a:ext uri="{FF2B5EF4-FFF2-40B4-BE49-F238E27FC236}">
                    <a16:creationId xmlns:a16="http://schemas.microsoft.com/office/drawing/2014/main" id="{193238B3-9CA3-F648-9C51-EBC9F2602B44}"/>
                  </a:ext>
                </a:extLst>
              </p:cNvPr>
              <p:cNvSpPr/>
              <p:nvPr/>
            </p:nvSpPr>
            <p:spPr>
              <a:xfrm>
                <a:off x="9798332" y="725794"/>
                <a:ext cx="1727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2720">
                    <a:moveTo>
                      <a:pt x="0" y="0"/>
                    </a:moveTo>
                    <a:lnTo>
                      <a:pt x="172148" y="0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  <p:sp>
            <p:nvSpPr>
              <p:cNvPr id="13" name="object 21">
                <a:extLst>
                  <a:ext uri="{FF2B5EF4-FFF2-40B4-BE49-F238E27FC236}">
                    <a16:creationId xmlns:a16="http://schemas.microsoft.com/office/drawing/2014/main" id="{2EB969ED-6942-64D7-19F3-8AB5C35EDE29}"/>
                  </a:ext>
                </a:extLst>
              </p:cNvPr>
              <p:cNvSpPr/>
              <p:nvPr/>
            </p:nvSpPr>
            <p:spPr>
              <a:xfrm>
                <a:off x="9882305" y="734482"/>
                <a:ext cx="0" cy="96520"/>
              </a:xfrm>
              <a:custGeom>
                <a:avLst/>
                <a:gdLst/>
                <a:ahLst/>
                <a:cxnLst/>
                <a:rect l="l" t="t" r="r" b="b"/>
                <a:pathLst>
                  <a:path h="96519">
                    <a:moveTo>
                      <a:pt x="0" y="96367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 sz="1100"/>
              </a:p>
            </p:txBody>
          </p:sp>
        </p:grpSp>
        <p:pic>
          <p:nvPicPr>
            <p:cNvPr id="11" name="object 22">
              <a:extLst>
                <a:ext uri="{FF2B5EF4-FFF2-40B4-BE49-F238E27FC236}">
                  <a16:creationId xmlns:a16="http://schemas.microsoft.com/office/drawing/2014/main" id="{CAABFCF6-9C48-ACFC-BED8-67FF376FA54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2284" y="407936"/>
              <a:ext cx="193675" cy="121716"/>
            </a:xfrm>
            <a:prstGeom prst="rect">
              <a:avLst/>
            </a:prstGeom>
          </p:spPr>
        </p:pic>
      </p:grpSp>
      <p:pic>
        <p:nvPicPr>
          <p:cNvPr id="27" name="Picture 2" descr="Renner Energies (Fonds) | Koning Boudewijnstichting">
            <a:extLst>
              <a:ext uri="{FF2B5EF4-FFF2-40B4-BE49-F238E27FC236}">
                <a16:creationId xmlns:a16="http://schemas.microsoft.com/office/drawing/2014/main" id="{8026737E-EB0E-2675-3A14-B6E7E5E1D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6" y="5139394"/>
            <a:ext cx="1153007" cy="36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A7523B35-20E8-19C0-BDF1-334769448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971" y="4659309"/>
            <a:ext cx="2636808" cy="88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8D2428-353D-19FE-4183-B00958989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9220" y="373633"/>
            <a:ext cx="3622331" cy="545391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2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E483653-82CB-0E96-CE3E-6EE7297EA616}"/>
              </a:ext>
            </a:extLst>
          </p:cNvPr>
          <p:cNvSpPr/>
          <p:nvPr/>
        </p:nvSpPr>
        <p:spPr>
          <a:xfrm>
            <a:off x="209549" y="1863305"/>
            <a:ext cx="3284973" cy="3554083"/>
          </a:xfrm>
          <a:prstGeom prst="roundRect">
            <a:avLst/>
          </a:prstGeom>
          <a:solidFill>
            <a:srgbClr val="A9D2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6651681-33F9-FC52-0E7B-4BCE2CF0D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919" y="1285490"/>
            <a:ext cx="3215266" cy="4287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63F8B00-BF6D-F92E-48FF-F78A0F79652A}"/>
              </a:ext>
            </a:extLst>
          </p:cNvPr>
          <p:cNvSpPr txBox="1"/>
          <p:nvPr/>
        </p:nvSpPr>
        <p:spPr>
          <a:xfrm>
            <a:off x="318234" y="2028248"/>
            <a:ext cx="306760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latin typeface="Abel" panose="02000506030000020004" pitchFamily="2" charset="0"/>
              </a:rPr>
              <a:t>La </a:t>
            </a:r>
            <a:r>
              <a:rPr lang="fr-FR" sz="1600" u="sng" dirty="0">
                <a:latin typeface="Abel" panose="02000506030000020004" pitchFamily="2" charset="0"/>
              </a:rPr>
              <a:t>SCEA du PONT NEUF</a:t>
            </a:r>
            <a:r>
              <a:rPr lang="fr-FR" sz="1600" dirty="0">
                <a:latin typeface="Abel" panose="02000506030000020004" pitchFamily="2" charset="0"/>
              </a:rPr>
              <a:t> est cogérée par 2 frères, Alain et Sébastien VINCENT. Tous deux doubles actifs, ils exploitent </a:t>
            </a:r>
            <a:r>
              <a:rPr lang="fr-FR" sz="1600" b="1" dirty="0">
                <a:latin typeface="Abel" panose="02000506030000020004" pitchFamily="2" charset="0"/>
              </a:rPr>
              <a:t>135 ha</a:t>
            </a:r>
            <a:r>
              <a:rPr lang="fr-FR" sz="1600" dirty="0">
                <a:latin typeface="Abel" panose="02000506030000020004" pitchFamily="2" charset="0"/>
              </a:rPr>
              <a:t> de SAU avec une orientation principale d’élevage </a:t>
            </a:r>
            <a:r>
              <a:rPr lang="fr-FR" sz="1600" b="1" dirty="0">
                <a:latin typeface="Abel" panose="02000506030000020004" pitchFamily="2" charset="0"/>
              </a:rPr>
              <a:t>bovin allaitant</a:t>
            </a:r>
            <a:r>
              <a:rPr lang="fr-FR" sz="1600" dirty="0">
                <a:latin typeface="Abel" panose="02000506030000020004" pitchFamily="2" charset="0"/>
              </a:rPr>
              <a:t>. L’ensemble des productions est conduit en </a:t>
            </a:r>
            <a:r>
              <a:rPr lang="fr-FR" sz="1600" b="1" dirty="0">
                <a:latin typeface="Abel" panose="02000506030000020004" pitchFamily="2" charset="0"/>
              </a:rPr>
              <a:t>Agriculture Biologique</a:t>
            </a:r>
            <a:r>
              <a:rPr lang="fr-FR" sz="1600" dirty="0">
                <a:latin typeface="Abel" panose="02000506030000020004" pitchFamily="2" charset="0"/>
              </a:rPr>
              <a:t>. Le cheptel se compose essentiellement de 40 mères de race </a:t>
            </a:r>
            <a:r>
              <a:rPr lang="fr-FR" sz="1600" b="1" dirty="0">
                <a:latin typeface="Abel" panose="02000506030000020004" pitchFamily="2" charset="0"/>
              </a:rPr>
              <a:t>Blonde d’Aquitaine </a:t>
            </a:r>
            <a:r>
              <a:rPr lang="fr-FR" sz="1600" dirty="0">
                <a:latin typeface="Abel" panose="02000506030000020004" pitchFamily="2" charset="0"/>
              </a:rPr>
              <a:t>et de 2 taureaux. Alain est président d’une CUMA, permettant aux frères une forte flexibilité.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26584F-EF77-90AE-F3DA-631691744175}"/>
              </a:ext>
            </a:extLst>
          </p:cNvPr>
          <p:cNvSpPr/>
          <p:nvPr/>
        </p:nvSpPr>
        <p:spPr>
          <a:xfrm>
            <a:off x="3603207" y="2402937"/>
            <a:ext cx="2028131" cy="2462361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5113C-70E3-9A98-6AC5-054008CB277F}"/>
              </a:ext>
            </a:extLst>
          </p:cNvPr>
          <p:cNvSpPr txBox="1"/>
          <p:nvPr/>
        </p:nvSpPr>
        <p:spPr>
          <a:xfrm>
            <a:off x="3603207" y="2603065"/>
            <a:ext cx="20281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latin typeface="Abel" panose="02000506030000020004" pitchFamily="2" charset="0"/>
              </a:rPr>
              <a:t>Leur fonctionnement est caractérisé par la recherche d’équilibre entre </a:t>
            </a:r>
            <a:r>
              <a:rPr lang="fr-FR" sz="1600" b="1" dirty="0">
                <a:latin typeface="Abel" panose="02000506030000020004" pitchFamily="2" charset="0"/>
              </a:rPr>
              <a:t>simplification</a:t>
            </a:r>
            <a:r>
              <a:rPr lang="fr-FR" sz="1600" dirty="0">
                <a:latin typeface="Abel" panose="02000506030000020004" pitchFamily="2" charset="0"/>
              </a:rPr>
              <a:t> et </a:t>
            </a:r>
            <a:r>
              <a:rPr lang="fr-FR" sz="1600" b="1" dirty="0">
                <a:latin typeface="Abel" panose="02000506030000020004" pitchFamily="2" charset="0"/>
              </a:rPr>
              <a:t>agroécologie</a:t>
            </a:r>
            <a:r>
              <a:rPr lang="fr-FR" sz="1600" dirty="0">
                <a:latin typeface="Abel" panose="02000506030000020004" pitchFamily="2" charset="0"/>
              </a:rPr>
              <a:t> (AB, diversification des cultures, pâturage tournant dynamique, …)</a:t>
            </a:r>
          </a:p>
        </p:txBody>
      </p:sp>
      <p:sp>
        <p:nvSpPr>
          <p:cNvPr id="6" name="object 229">
            <a:extLst>
              <a:ext uri="{FF2B5EF4-FFF2-40B4-BE49-F238E27FC236}">
                <a16:creationId xmlns:a16="http://schemas.microsoft.com/office/drawing/2014/main" id="{1BFD31F5-D87E-C261-545E-A6D8D1FF4B8C}"/>
              </a:ext>
            </a:extLst>
          </p:cNvPr>
          <p:cNvSpPr txBox="1">
            <a:spLocks/>
          </p:cNvSpPr>
          <p:nvPr/>
        </p:nvSpPr>
        <p:spPr>
          <a:xfrm>
            <a:off x="299121" y="346623"/>
            <a:ext cx="4518184" cy="771686"/>
          </a:xfrm>
          <a:prstGeom prst="rect">
            <a:avLst/>
          </a:prstGeom>
        </p:spPr>
        <p:txBody>
          <a:bodyPr vert="horz" wrap="square" lIns="0" tIns="27623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288">
              <a:lnSpc>
                <a:spcPct val="100000"/>
              </a:lnSpc>
              <a:spcBef>
                <a:spcPts val="217"/>
              </a:spcBef>
            </a:pPr>
            <a:r>
              <a:rPr lang="fr-FR" sz="2650" b="1" spc="4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PROJETS AGRICOLES</a:t>
            </a:r>
          </a:p>
          <a:p>
            <a:pPr marL="9525">
              <a:lnSpc>
                <a:spcPct val="100000"/>
              </a:lnSpc>
              <a:spcBef>
                <a:spcPts val="116"/>
              </a:spcBef>
            </a:pPr>
            <a:r>
              <a:rPr lang="fr-FR" sz="2100" spc="4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2 exploitations locales et engagées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0558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29">
            <a:extLst>
              <a:ext uri="{FF2B5EF4-FFF2-40B4-BE49-F238E27FC236}">
                <a16:creationId xmlns:a16="http://schemas.microsoft.com/office/drawing/2014/main" id="{A8C89291-5D63-507E-0C40-D57D833D24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7604" y="386457"/>
            <a:ext cx="4770388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 PROJET D’IMPLANTATION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Azoudange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813692-E0DB-7FF2-D3C5-ED510757C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04" y="1201786"/>
            <a:ext cx="8082951" cy="5656214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6CA6022-D523-37FA-73BE-315D7EC41974}"/>
              </a:ext>
            </a:extLst>
          </p:cNvPr>
          <p:cNvSpPr/>
          <p:nvPr/>
        </p:nvSpPr>
        <p:spPr>
          <a:xfrm>
            <a:off x="5287992" y="153412"/>
            <a:ext cx="3449184" cy="2308325"/>
          </a:xfrm>
          <a:prstGeom prst="roundRect">
            <a:avLst/>
          </a:prstGeom>
          <a:solidFill>
            <a:srgbClr val="A9D2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B103AA-60EB-4925-9DC8-28CE7B128B43}"/>
              </a:ext>
            </a:extLst>
          </p:cNvPr>
          <p:cNvSpPr txBox="1"/>
          <p:nvPr/>
        </p:nvSpPr>
        <p:spPr>
          <a:xfrm>
            <a:off x="5337108" y="291911"/>
            <a:ext cx="3350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Technologie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Trackers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 solaires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Espace inter-rangée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env. 50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 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Puissance installée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5 060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kWc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Production estimée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6 625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MWh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Surface clôturée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33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 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Bridage adapté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au pâturage tournant dynamique</a:t>
            </a:r>
            <a:endParaRPr lang="fr-FR" b="1" dirty="0">
              <a:solidFill>
                <a:schemeClr val="tx1">
                  <a:lumMod val="75000"/>
                  <a:lumOff val="25000"/>
                </a:schemeClr>
              </a:solidFill>
              <a:latin typeface="Abel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018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8FC00-E5E4-F898-B1F9-F90A5D307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29">
            <a:extLst>
              <a:ext uri="{FF2B5EF4-FFF2-40B4-BE49-F238E27FC236}">
                <a16:creationId xmlns:a16="http://schemas.microsoft.com/office/drawing/2014/main" id="{2BA2A0D8-09D2-FEB1-B2A7-9CA2DE2C72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7604" y="386457"/>
            <a:ext cx="4770388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 PROJET D’IMPLANTATION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Maizières-lès-Vic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C7784E-6259-6F1C-F2C9-20DD01AA2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90" y="1242402"/>
            <a:ext cx="8039819" cy="5615598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BA416E7-8D24-DD6F-F3EE-901472C2CAB9}"/>
              </a:ext>
            </a:extLst>
          </p:cNvPr>
          <p:cNvSpPr/>
          <p:nvPr/>
        </p:nvSpPr>
        <p:spPr>
          <a:xfrm>
            <a:off x="114101" y="4272677"/>
            <a:ext cx="3449184" cy="2585323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A089E26-CE18-74D9-7010-9762C0FF11B6}"/>
              </a:ext>
            </a:extLst>
          </p:cNvPr>
          <p:cNvSpPr txBox="1"/>
          <p:nvPr/>
        </p:nvSpPr>
        <p:spPr>
          <a:xfrm>
            <a:off x="150951" y="4272676"/>
            <a:ext cx="34123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Technologie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Trackers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 solaires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Espace inter-rangée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14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 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Puissance installée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17 760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kWc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Production estimée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24 402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 MWh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Surface clôturée :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35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 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Bridage adapté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au pâturage tournant dynamique et à une production fourragère/céréalière</a:t>
            </a:r>
            <a:endParaRPr lang="fr-FR" b="1" dirty="0">
              <a:solidFill>
                <a:schemeClr val="tx1">
                  <a:lumMod val="75000"/>
                  <a:lumOff val="25000"/>
                </a:schemeClr>
              </a:solidFill>
              <a:latin typeface="Abel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51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2C91A-406F-A9E8-4E71-CB46A90EA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66" y="1183851"/>
            <a:ext cx="8061524" cy="5674149"/>
          </a:xfrm>
          <a:prstGeom prst="rect">
            <a:avLst/>
          </a:prstGeom>
        </p:spPr>
      </p:pic>
      <p:sp>
        <p:nvSpPr>
          <p:cNvPr id="4" name="object 229">
            <a:extLst>
              <a:ext uri="{FF2B5EF4-FFF2-40B4-BE49-F238E27FC236}">
                <a16:creationId xmlns:a16="http://schemas.microsoft.com/office/drawing/2014/main" id="{6413C2DA-F551-9D28-793A-BE480E324315}"/>
              </a:ext>
            </a:extLst>
          </p:cNvPr>
          <p:cNvSpPr txBox="1">
            <a:spLocks/>
          </p:cNvSpPr>
          <p:nvPr/>
        </p:nvSpPr>
        <p:spPr>
          <a:xfrm>
            <a:off x="517604" y="386457"/>
            <a:ext cx="4770388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 PROJET D’IMPLANTATION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Plans de coupe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0096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6244E-DA49-A381-93A6-76A0A873D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3F00AEB6-3505-A027-9CF1-D99B5E0580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DÉMARCHE ERC(A)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Exemple de mesure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87CD7D-BCA8-4264-D1CA-6C387966C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07" y="1168879"/>
            <a:ext cx="4061245" cy="452024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A8C2A99-BCC6-E942-0929-9F0263A5C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937" y="1790069"/>
            <a:ext cx="4172369" cy="327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40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24052-781E-64D8-AF44-0618EC45E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C464DC38-03E5-C3CA-152C-D708146A3B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PHOTOMONTAGES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Depuis la RD955 – Maizières-lès-Vic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C4F76F-1A51-2A15-A1DA-A357B69A4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5" y="1402917"/>
            <a:ext cx="9010890" cy="50686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F4F6824-4C18-D6BE-0B44-CBF948F42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5" y="1402917"/>
            <a:ext cx="9010890" cy="506862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C67413-C632-BFF9-1216-0EE43DD95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6" y="1402917"/>
            <a:ext cx="9010890" cy="506862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3D304B-CA06-FCF6-AB3E-7518D7A61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97792"/>
            <a:ext cx="2394894" cy="226020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0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BA21D-AF12-FCAC-FD2A-2EE5286DC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29">
            <a:extLst>
              <a:ext uri="{FF2B5EF4-FFF2-40B4-BE49-F238E27FC236}">
                <a16:creationId xmlns:a16="http://schemas.microsoft.com/office/drawing/2014/main" id="{BAA1183C-3213-F018-F5F7-E773D7295992}"/>
              </a:ext>
            </a:extLst>
          </p:cNvPr>
          <p:cNvSpPr txBox="1">
            <a:spLocks/>
          </p:cNvSpPr>
          <p:nvPr/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PHOTOMONTAGES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Depuis l’ancienne voie ferrée – Maizières-lès-Vic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2A905D7-43B5-18FE-1BBF-9DE71A1E3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1" y="1487547"/>
            <a:ext cx="8860438" cy="49839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A377518-A0EC-077C-A2AF-2C38D1A2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81" y="1487547"/>
            <a:ext cx="8860438" cy="4983997"/>
          </a:xfrm>
          <a:prstGeom prst="rect">
            <a:avLst/>
          </a:prstGeom>
          <a:solidFill>
            <a:srgbClr val="006DAE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70EBF9-DD3A-567C-E05F-65E7E640F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92316"/>
            <a:ext cx="2130725" cy="226568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2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29">
            <a:extLst>
              <a:ext uri="{FF2B5EF4-FFF2-40B4-BE49-F238E27FC236}">
                <a16:creationId xmlns:a16="http://schemas.microsoft.com/office/drawing/2014/main" id="{49E0C0FC-F79F-B57D-DB25-D614C06CB477}"/>
              </a:ext>
            </a:extLst>
          </p:cNvPr>
          <p:cNvSpPr txBox="1">
            <a:spLocks/>
          </p:cNvSpPr>
          <p:nvPr/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PHOTOMONTAGES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Depuis les lieux d’habitation - Azoudange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1BC5EA-82B8-FE06-4E7F-C34B2FF2D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40"/>
          <a:stretch>
            <a:fillRect/>
          </a:stretch>
        </p:blipFill>
        <p:spPr>
          <a:xfrm>
            <a:off x="150963" y="1630393"/>
            <a:ext cx="8842074" cy="465215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92A8F55-5EE4-90D7-EBE5-13FCAADBE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24"/>
          <a:stretch>
            <a:fillRect/>
          </a:stretch>
        </p:blipFill>
        <p:spPr>
          <a:xfrm>
            <a:off x="150963" y="1630394"/>
            <a:ext cx="8203720" cy="46521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1A72D0-7DF2-C6C1-A00F-72B002C14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40"/>
          <a:stretch>
            <a:fillRect/>
          </a:stretch>
        </p:blipFill>
        <p:spPr>
          <a:xfrm>
            <a:off x="150962" y="1630392"/>
            <a:ext cx="8842075" cy="46521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57F4EC5-EC50-827F-39C2-28FD1B9326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20242"/>
            <a:ext cx="2529540" cy="233775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0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064A945-820B-EC3D-79B3-BE65416E1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27" y="1182594"/>
            <a:ext cx="8384333" cy="55895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7D834B-71BD-BDE7-6BA4-6BCF91870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27" y="1182593"/>
            <a:ext cx="8384333" cy="55895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E69B336-EFCD-7979-FB06-4C23AD493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27" y="1182593"/>
            <a:ext cx="8384334" cy="5589556"/>
          </a:xfrm>
          <a:prstGeom prst="rect">
            <a:avLst/>
          </a:prstGeom>
        </p:spPr>
      </p:pic>
      <p:sp>
        <p:nvSpPr>
          <p:cNvPr id="3" name="object 229">
            <a:extLst>
              <a:ext uri="{FF2B5EF4-FFF2-40B4-BE49-F238E27FC236}">
                <a16:creationId xmlns:a16="http://schemas.microsoft.com/office/drawing/2014/main" id="{A07EBF7A-925E-8FD8-7D47-85998FC6234E}"/>
              </a:ext>
            </a:extLst>
          </p:cNvPr>
          <p:cNvSpPr txBox="1">
            <a:spLocks/>
          </p:cNvSpPr>
          <p:nvPr/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PHOTOMONTAGES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Depuis le site - Azoudange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F859E10-0E20-DC0D-9F7E-0D4AE2CD6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4841120"/>
            <a:ext cx="2372263" cy="201687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3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29">
            <a:extLst>
              <a:ext uri="{FF2B5EF4-FFF2-40B4-BE49-F238E27FC236}">
                <a16:creationId xmlns:a16="http://schemas.microsoft.com/office/drawing/2014/main" id="{B3C5296D-0042-159A-20F9-8B11FFB4D73C}"/>
              </a:ext>
            </a:extLst>
          </p:cNvPr>
          <p:cNvSpPr txBox="1">
            <a:spLocks/>
          </p:cNvSpPr>
          <p:nvPr/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PHOTOMONTAGES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Depuis la RD955 - Azoudange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F53E11-E07B-CAD3-3A93-EB5EF1250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55" r="15758"/>
          <a:stretch>
            <a:fillRect/>
          </a:stretch>
        </p:blipFill>
        <p:spPr>
          <a:xfrm>
            <a:off x="239024" y="1640779"/>
            <a:ext cx="8665952" cy="49545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11C3C5F-C622-59B1-0787-020F988A4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73" r="15758"/>
          <a:stretch>
            <a:fillRect/>
          </a:stretch>
        </p:blipFill>
        <p:spPr>
          <a:xfrm>
            <a:off x="239024" y="1360860"/>
            <a:ext cx="8665952" cy="523447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68A433-34D3-501F-8FCA-5AB6D1305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54" r="15758" b="1"/>
          <a:stretch>
            <a:fillRect/>
          </a:stretch>
        </p:blipFill>
        <p:spPr>
          <a:xfrm>
            <a:off x="239024" y="1640778"/>
            <a:ext cx="8665952" cy="49545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53D1D99-2975-5701-A542-A95EBF0D7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08098"/>
            <a:ext cx="3312253" cy="251302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229">
            <a:extLst>
              <a:ext uri="{FF2B5EF4-FFF2-40B4-BE49-F238E27FC236}">
                <a16:creationId xmlns:a16="http://schemas.microsoft.com/office/drawing/2014/main" id="{29E91FC4-42B1-5E49-7C8C-8B98A8F6D135}"/>
              </a:ext>
            </a:extLst>
          </p:cNvPr>
          <p:cNvSpPr txBox="1">
            <a:spLocks/>
          </p:cNvSpPr>
          <p:nvPr/>
        </p:nvSpPr>
        <p:spPr>
          <a:xfrm>
            <a:off x="388207" y="373633"/>
            <a:ext cx="812606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OBJECTIFS</a:t>
            </a:r>
            <a:endParaRPr lang="fr-FR"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 la filière agricole</a:t>
            </a:r>
            <a:endParaRPr lang="fr-FR" sz="2100" dirty="0">
              <a:highlight>
                <a:srgbClr val="FFFF00"/>
              </a:highlight>
              <a:latin typeface="Abel" panose="02000506030000020004" pitchFamily="2" charset="0"/>
              <a:cs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2DA21E-C047-6450-CACF-FC5141528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34" y="3094167"/>
            <a:ext cx="3884551" cy="25140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06B412D-17DE-B1AC-0762-13F65FB79FA3}"/>
              </a:ext>
            </a:extLst>
          </p:cNvPr>
          <p:cNvSpPr txBox="1"/>
          <p:nvPr/>
        </p:nvSpPr>
        <p:spPr>
          <a:xfrm>
            <a:off x="517779" y="1739124"/>
            <a:ext cx="36166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L'objectif essentiel d'un développement agricole durable est d'assurer un accroissement soutenu de la production alimentaire et d'améliorer la sécurité alimentaire.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bel" panose="02000506030000020004" pitchFamily="2" charset="0"/>
            </a:endParaRPr>
          </a:p>
        </p:txBody>
      </p:sp>
      <p:grpSp>
        <p:nvGrpSpPr>
          <p:cNvPr id="11" name="Group 13">
            <a:extLst>
              <a:ext uri="{FF2B5EF4-FFF2-40B4-BE49-F238E27FC236}">
                <a16:creationId xmlns:a16="http://schemas.microsoft.com/office/drawing/2014/main" id="{04DF1E78-5E77-3977-936D-DE5D68CE8EF3}"/>
              </a:ext>
            </a:extLst>
          </p:cNvPr>
          <p:cNvGrpSpPr/>
          <p:nvPr/>
        </p:nvGrpSpPr>
        <p:grpSpPr>
          <a:xfrm>
            <a:off x="4741916" y="4351212"/>
            <a:ext cx="3965473" cy="2222116"/>
            <a:chOff x="0" y="0"/>
            <a:chExt cx="1491847" cy="482774"/>
          </a:xfrm>
        </p:grpSpPr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0823B608-D807-B182-4FB0-E2C93B8517FC}"/>
                </a:ext>
              </a:extLst>
            </p:cNvPr>
            <p:cNvSpPr/>
            <p:nvPr/>
          </p:nvSpPr>
          <p:spPr>
            <a:xfrm>
              <a:off x="0" y="0"/>
              <a:ext cx="1491847" cy="482774"/>
            </a:xfrm>
            <a:custGeom>
              <a:avLst/>
              <a:gdLst/>
              <a:ahLst/>
              <a:cxnLst/>
              <a:rect l="l" t="t" r="r" b="b"/>
              <a:pathLst>
                <a:path w="1491847" h="482774">
                  <a:moveTo>
                    <a:pt x="38431" y="0"/>
                  </a:moveTo>
                  <a:lnTo>
                    <a:pt x="1453415" y="0"/>
                  </a:lnTo>
                  <a:cubicBezTo>
                    <a:pt x="1463608" y="0"/>
                    <a:pt x="1473383" y="4049"/>
                    <a:pt x="1480590" y="11256"/>
                  </a:cubicBezTo>
                  <a:cubicBezTo>
                    <a:pt x="1487798" y="18464"/>
                    <a:pt x="1491847" y="28239"/>
                    <a:pt x="1491847" y="38431"/>
                  </a:cubicBezTo>
                  <a:lnTo>
                    <a:pt x="1491847" y="444342"/>
                  </a:lnTo>
                  <a:cubicBezTo>
                    <a:pt x="1491847" y="454535"/>
                    <a:pt x="1487798" y="464310"/>
                    <a:pt x="1480590" y="471517"/>
                  </a:cubicBezTo>
                  <a:cubicBezTo>
                    <a:pt x="1473383" y="478725"/>
                    <a:pt x="1463608" y="482774"/>
                    <a:pt x="1453415" y="482774"/>
                  </a:cubicBezTo>
                  <a:lnTo>
                    <a:pt x="38431" y="482774"/>
                  </a:lnTo>
                  <a:cubicBezTo>
                    <a:pt x="28239" y="482774"/>
                    <a:pt x="18464" y="478725"/>
                    <a:pt x="11256" y="471517"/>
                  </a:cubicBezTo>
                  <a:cubicBezTo>
                    <a:pt x="4049" y="464310"/>
                    <a:pt x="0" y="454535"/>
                    <a:pt x="0" y="444342"/>
                  </a:cubicBezTo>
                  <a:lnTo>
                    <a:pt x="0" y="38431"/>
                  </a:lnTo>
                  <a:cubicBezTo>
                    <a:pt x="0" y="28239"/>
                    <a:pt x="4049" y="18464"/>
                    <a:pt x="11256" y="11256"/>
                  </a:cubicBezTo>
                  <a:cubicBezTo>
                    <a:pt x="18464" y="4049"/>
                    <a:pt x="28239" y="0"/>
                    <a:pt x="38431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C0B75384-D582-7638-9689-C462580FFCC7}"/>
                </a:ext>
              </a:extLst>
            </p:cNvPr>
            <p:cNvSpPr txBox="1"/>
            <p:nvPr/>
          </p:nvSpPr>
          <p:spPr>
            <a:xfrm>
              <a:off x="0" y="-38100"/>
              <a:ext cx="1491847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TextBox 41">
            <a:extLst>
              <a:ext uri="{FF2B5EF4-FFF2-40B4-BE49-F238E27FC236}">
                <a16:creationId xmlns:a16="http://schemas.microsoft.com/office/drawing/2014/main" id="{637A4970-4621-765D-067D-8DB3064EAE5B}"/>
              </a:ext>
            </a:extLst>
          </p:cNvPr>
          <p:cNvSpPr txBox="1"/>
          <p:nvPr/>
        </p:nvSpPr>
        <p:spPr>
          <a:xfrm>
            <a:off x="5051509" y="5173719"/>
            <a:ext cx="3550359" cy="15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bel" panose="02000506030000020004" pitchFamily="2" charset="0"/>
            </a:endParaRPr>
          </a:p>
          <a:p>
            <a:pPr marL="388620" marR="0" lvl="1" indent="-19431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2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conjuguant </a:t>
            </a:r>
            <a:r>
              <a:rPr lang="fr-FR" sz="1200" dirty="0">
                <a:solidFill>
                  <a:srgbClr val="231F20"/>
                </a:solidFill>
                <a:latin typeface="Abel" panose="02000506030000020004" pitchFamily="2" charset="0"/>
              </a:rPr>
              <a:t>les phénomènes de</a:t>
            </a:r>
            <a:r>
              <a:rPr kumimoji="0" lang="fr-FR" sz="12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pertes de surfaces arables, plafonnement</a:t>
            </a:r>
            <a:r>
              <a:rPr lang="fr-FR" sz="1200" b="1" dirty="0">
                <a:solidFill>
                  <a:srgbClr val="231F20"/>
                </a:solidFill>
                <a:latin typeface="Abel" panose="02000506030000020004" pitchFamily="2" charset="0"/>
              </a:rPr>
              <a:t> des rendements </a:t>
            </a:r>
            <a:r>
              <a:rPr lang="fr-FR" sz="1200" dirty="0">
                <a:solidFill>
                  <a:srgbClr val="231F20"/>
                </a:solidFill>
                <a:latin typeface="Abel" panose="02000506030000020004" pitchFamily="2" charset="0"/>
              </a:rPr>
              <a:t>et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 augmentation démographique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bel" panose="02000506030000020004" pitchFamily="2" charset="0"/>
            </a:endParaRPr>
          </a:p>
          <a:p>
            <a:pPr marL="388620" marR="0" lvl="1" indent="-19431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sz="1200" dirty="0">
                <a:solidFill>
                  <a:srgbClr val="231F20"/>
                </a:solidFill>
                <a:latin typeface="Abel" panose="02000506030000020004" pitchFamily="2" charset="0"/>
              </a:rPr>
              <a:t>faisant face au </a:t>
            </a:r>
            <a:r>
              <a:rPr lang="fr-FR" sz="1200" b="1" dirty="0">
                <a:solidFill>
                  <a:srgbClr val="231F20"/>
                </a:solidFill>
                <a:latin typeface="Abel" panose="02000506030000020004" pitchFamily="2" charset="0"/>
              </a:rPr>
              <a:t>dérèglement climatique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bel" panose="0200050603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bel" panose="02000506030000020004" pitchFamily="2" charset="0"/>
            </a:endParaRPr>
          </a:p>
        </p:txBody>
      </p:sp>
      <p:sp>
        <p:nvSpPr>
          <p:cNvPr id="24" name="TextBox 42">
            <a:extLst>
              <a:ext uri="{FF2B5EF4-FFF2-40B4-BE49-F238E27FC236}">
                <a16:creationId xmlns:a16="http://schemas.microsoft.com/office/drawing/2014/main" id="{695CDDB9-5EEC-FAB2-920B-41B7FA271776}"/>
              </a:ext>
            </a:extLst>
          </p:cNvPr>
          <p:cNvSpPr txBox="1"/>
          <p:nvPr/>
        </p:nvSpPr>
        <p:spPr>
          <a:xfrm>
            <a:off x="5149910" y="4452710"/>
            <a:ext cx="3541596" cy="723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Assurer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une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 production agricole en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quantité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 et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qualité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 tout en :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D296609C-875E-B493-92DB-2CE1DA902A50}"/>
              </a:ext>
            </a:extLst>
          </p:cNvPr>
          <p:cNvGrpSpPr/>
          <p:nvPr/>
        </p:nvGrpSpPr>
        <p:grpSpPr>
          <a:xfrm>
            <a:off x="4436186" y="435468"/>
            <a:ext cx="4319607" cy="1281838"/>
            <a:chOff x="4436186" y="676839"/>
            <a:chExt cx="4319607" cy="1281838"/>
          </a:xfrm>
        </p:grpSpPr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3D7BFD99-4E57-4FAB-7CCA-2E65A50414D2}"/>
                </a:ext>
              </a:extLst>
            </p:cNvPr>
            <p:cNvGrpSpPr/>
            <p:nvPr/>
          </p:nvGrpSpPr>
          <p:grpSpPr>
            <a:xfrm>
              <a:off x="4787660" y="676839"/>
              <a:ext cx="3968133" cy="1281838"/>
              <a:chOff x="-144980" y="-38100"/>
              <a:chExt cx="1636827" cy="520874"/>
            </a:xfrm>
          </p:grpSpPr>
          <p:sp>
            <p:nvSpPr>
              <p:cNvPr id="6" name="Freeform 14">
                <a:extLst>
                  <a:ext uri="{FF2B5EF4-FFF2-40B4-BE49-F238E27FC236}">
                    <a16:creationId xmlns:a16="http://schemas.microsoft.com/office/drawing/2014/main" id="{B02F49F4-7330-2538-AA3B-92E01C6DC0FE}"/>
                  </a:ext>
                </a:extLst>
              </p:cNvPr>
              <p:cNvSpPr/>
              <p:nvPr/>
            </p:nvSpPr>
            <p:spPr>
              <a:xfrm>
                <a:off x="-144980" y="0"/>
                <a:ext cx="1636827" cy="482774"/>
              </a:xfrm>
              <a:custGeom>
                <a:avLst/>
                <a:gdLst/>
                <a:ahLst/>
                <a:cxnLst/>
                <a:rect l="l" t="t" r="r" b="b"/>
                <a:pathLst>
                  <a:path w="1491847" h="482774">
                    <a:moveTo>
                      <a:pt x="38431" y="0"/>
                    </a:moveTo>
                    <a:lnTo>
                      <a:pt x="1453415" y="0"/>
                    </a:lnTo>
                    <a:cubicBezTo>
                      <a:pt x="1463608" y="0"/>
                      <a:pt x="1473383" y="4049"/>
                      <a:pt x="1480590" y="11256"/>
                    </a:cubicBezTo>
                    <a:cubicBezTo>
                      <a:pt x="1487798" y="18464"/>
                      <a:pt x="1491847" y="28239"/>
                      <a:pt x="1491847" y="38431"/>
                    </a:cubicBezTo>
                    <a:lnTo>
                      <a:pt x="1491847" y="444342"/>
                    </a:lnTo>
                    <a:cubicBezTo>
                      <a:pt x="1491847" y="454535"/>
                      <a:pt x="1487798" y="464310"/>
                      <a:pt x="1480590" y="471517"/>
                    </a:cubicBezTo>
                    <a:cubicBezTo>
                      <a:pt x="1473383" y="478725"/>
                      <a:pt x="1463608" y="482774"/>
                      <a:pt x="1453415" y="482774"/>
                    </a:cubicBezTo>
                    <a:lnTo>
                      <a:pt x="38431" y="482774"/>
                    </a:lnTo>
                    <a:cubicBezTo>
                      <a:pt x="28239" y="482774"/>
                      <a:pt x="18464" y="478725"/>
                      <a:pt x="11256" y="471517"/>
                    </a:cubicBezTo>
                    <a:cubicBezTo>
                      <a:pt x="4049" y="464310"/>
                      <a:pt x="0" y="454535"/>
                      <a:pt x="0" y="444342"/>
                    </a:cubicBezTo>
                    <a:lnTo>
                      <a:pt x="0" y="38431"/>
                    </a:lnTo>
                    <a:cubicBezTo>
                      <a:pt x="0" y="28239"/>
                      <a:pt x="4049" y="18464"/>
                      <a:pt x="11256" y="11256"/>
                    </a:cubicBezTo>
                    <a:cubicBezTo>
                      <a:pt x="18464" y="4049"/>
                      <a:pt x="28239" y="0"/>
                      <a:pt x="384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775" cap="rnd">
                <a:solidFill>
                  <a:srgbClr val="106861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" name="TextBox 15">
                <a:extLst>
                  <a:ext uri="{FF2B5EF4-FFF2-40B4-BE49-F238E27FC236}">
                    <a16:creationId xmlns:a16="http://schemas.microsoft.com/office/drawing/2014/main" id="{58E35119-0D5A-64AA-E5FE-3EA624917F3A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491847" cy="520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756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Box 38">
              <a:extLst>
                <a:ext uri="{FF2B5EF4-FFF2-40B4-BE49-F238E27FC236}">
                  <a16:creationId xmlns:a16="http://schemas.microsoft.com/office/drawing/2014/main" id="{A448471C-F3E1-DF1F-7DC7-430240834F19}"/>
                </a:ext>
              </a:extLst>
            </p:cNvPr>
            <p:cNvSpPr txBox="1"/>
            <p:nvPr/>
          </p:nvSpPr>
          <p:spPr>
            <a:xfrm>
              <a:off x="5214197" y="980372"/>
              <a:ext cx="2552675" cy="7231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017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b="1" dirty="0">
                  <a:solidFill>
                    <a:srgbClr val="106861"/>
                  </a:solidFill>
                  <a:latin typeface="Abel" panose="02000506030000020004" pitchFamily="2" charset="0"/>
                </a:rPr>
                <a:t>Renouveler 50 % des exploitations agricoles dans 10 ans</a:t>
              </a:r>
              <a:endPara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endParaRPr>
            </a:p>
          </p:txBody>
        </p:sp>
        <p:grpSp>
          <p:nvGrpSpPr>
            <p:cNvPr id="18" name="Group 23">
              <a:extLst>
                <a:ext uri="{FF2B5EF4-FFF2-40B4-BE49-F238E27FC236}">
                  <a16:creationId xmlns:a16="http://schemas.microsoft.com/office/drawing/2014/main" id="{8DF14479-C052-9870-85C7-C58043A3CC6C}"/>
                </a:ext>
              </a:extLst>
            </p:cNvPr>
            <p:cNvGrpSpPr/>
            <p:nvPr/>
          </p:nvGrpSpPr>
          <p:grpSpPr>
            <a:xfrm>
              <a:off x="4436186" y="699930"/>
              <a:ext cx="1007746" cy="1000030"/>
              <a:chOff x="-173217" y="-114300"/>
              <a:chExt cx="496648" cy="437332"/>
            </a:xfrm>
          </p:grpSpPr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id="{35445926-80E0-1F46-5C3F-D1AC8C67B631}"/>
                  </a:ext>
                </a:extLst>
              </p:cNvPr>
              <p:cNvSpPr/>
              <p:nvPr/>
            </p:nvSpPr>
            <p:spPr>
              <a:xfrm>
                <a:off x="-173217" y="0"/>
                <a:ext cx="323431" cy="323032"/>
              </a:xfrm>
              <a:custGeom>
                <a:avLst/>
                <a:gdLst/>
                <a:ahLst/>
                <a:cxnLst/>
                <a:rect l="l" t="t" r="r" b="b"/>
                <a:pathLst>
                  <a:path w="323431" h="323032">
                    <a:moveTo>
                      <a:pt x="0" y="0"/>
                    </a:moveTo>
                    <a:lnTo>
                      <a:pt x="323431" y="0"/>
                    </a:lnTo>
                    <a:lnTo>
                      <a:pt x="323431" y="323032"/>
                    </a:lnTo>
                    <a:lnTo>
                      <a:pt x="0" y="32303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TextBox 25">
                <a:extLst>
                  <a:ext uri="{FF2B5EF4-FFF2-40B4-BE49-F238E27FC236}">
                    <a16:creationId xmlns:a16="http://schemas.microsoft.com/office/drawing/2014/main" id="{03B031A2-2578-8AD6-691B-20D6B90F7DD6}"/>
                  </a:ext>
                </a:extLst>
              </p:cNvPr>
              <p:cNvSpPr txBox="1"/>
              <p:nvPr/>
            </p:nvSpPr>
            <p:spPr>
              <a:xfrm>
                <a:off x="0" y="-114300"/>
                <a:ext cx="323431" cy="4373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807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Freeform 33">
              <a:extLst>
                <a:ext uri="{FF2B5EF4-FFF2-40B4-BE49-F238E27FC236}">
                  <a16:creationId xmlns:a16="http://schemas.microsoft.com/office/drawing/2014/main" id="{332201F3-471E-DCA2-7077-0FCE244E082C}"/>
                </a:ext>
              </a:extLst>
            </p:cNvPr>
            <p:cNvSpPr/>
            <p:nvPr/>
          </p:nvSpPr>
          <p:spPr>
            <a:xfrm>
              <a:off x="4523810" y="1035835"/>
              <a:ext cx="527699" cy="589584"/>
            </a:xfrm>
            <a:custGeom>
              <a:avLst/>
              <a:gdLst/>
              <a:ahLst/>
              <a:cxnLst/>
              <a:rect l="l" t="t" r="r" b="b"/>
              <a:pathLst>
                <a:path w="760041" h="898129">
                  <a:moveTo>
                    <a:pt x="0" y="0"/>
                  </a:moveTo>
                  <a:lnTo>
                    <a:pt x="760042" y="0"/>
                  </a:lnTo>
                  <a:lnTo>
                    <a:pt x="760042" y="898129"/>
                  </a:lnTo>
                  <a:lnTo>
                    <a:pt x="0" y="8981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B05C45AE-C405-C6EA-9530-0410D73D77C8}"/>
              </a:ext>
            </a:extLst>
          </p:cNvPr>
          <p:cNvGrpSpPr/>
          <p:nvPr/>
        </p:nvGrpSpPr>
        <p:grpSpPr>
          <a:xfrm>
            <a:off x="4454646" y="1982692"/>
            <a:ext cx="4281808" cy="2029819"/>
            <a:chOff x="4626385" y="2430037"/>
            <a:chExt cx="4281808" cy="2029819"/>
          </a:xfrm>
        </p:grpSpPr>
        <p:grpSp>
          <p:nvGrpSpPr>
            <p:cNvPr id="8" name="Group 13">
              <a:extLst>
                <a:ext uri="{FF2B5EF4-FFF2-40B4-BE49-F238E27FC236}">
                  <a16:creationId xmlns:a16="http://schemas.microsoft.com/office/drawing/2014/main" id="{2B1CBAE4-16ED-341B-3203-05702FD34C2F}"/>
                </a:ext>
              </a:extLst>
            </p:cNvPr>
            <p:cNvGrpSpPr/>
            <p:nvPr/>
          </p:nvGrpSpPr>
          <p:grpSpPr>
            <a:xfrm>
              <a:off x="4959399" y="2430037"/>
              <a:ext cx="3948794" cy="2029819"/>
              <a:chOff x="-137003" y="-38100"/>
              <a:chExt cx="1628850" cy="520874"/>
            </a:xfrm>
          </p:grpSpPr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F8B64C1B-C6BA-9DCC-97DD-4B150998F314}"/>
                  </a:ext>
                </a:extLst>
              </p:cNvPr>
              <p:cNvSpPr/>
              <p:nvPr/>
            </p:nvSpPr>
            <p:spPr>
              <a:xfrm>
                <a:off x="-137003" y="0"/>
                <a:ext cx="1628850" cy="482774"/>
              </a:xfrm>
              <a:custGeom>
                <a:avLst/>
                <a:gdLst/>
                <a:ahLst/>
                <a:cxnLst/>
                <a:rect l="l" t="t" r="r" b="b"/>
                <a:pathLst>
                  <a:path w="1491847" h="482774">
                    <a:moveTo>
                      <a:pt x="38431" y="0"/>
                    </a:moveTo>
                    <a:lnTo>
                      <a:pt x="1453415" y="0"/>
                    </a:lnTo>
                    <a:cubicBezTo>
                      <a:pt x="1463608" y="0"/>
                      <a:pt x="1473383" y="4049"/>
                      <a:pt x="1480590" y="11256"/>
                    </a:cubicBezTo>
                    <a:cubicBezTo>
                      <a:pt x="1487798" y="18464"/>
                      <a:pt x="1491847" y="28239"/>
                      <a:pt x="1491847" y="38431"/>
                    </a:cubicBezTo>
                    <a:lnTo>
                      <a:pt x="1491847" y="444342"/>
                    </a:lnTo>
                    <a:cubicBezTo>
                      <a:pt x="1491847" y="454535"/>
                      <a:pt x="1487798" y="464310"/>
                      <a:pt x="1480590" y="471517"/>
                    </a:cubicBezTo>
                    <a:cubicBezTo>
                      <a:pt x="1473383" y="478725"/>
                      <a:pt x="1463608" y="482774"/>
                      <a:pt x="1453415" y="482774"/>
                    </a:cubicBezTo>
                    <a:lnTo>
                      <a:pt x="38431" y="482774"/>
                    </a:lnTo>
                    <a:cubicBezTo>
                      <a:pt x="28239" y="482774"/>
                      <a:pt x="18464" y="478725"/>
                      <a:pt x="11256" y="471517"/>
                    </a:cubicBezTo>
                    <a:cubicBezTo>
                      <a:pt x="4049" y="464310"/>
                      <a:pt x="0" y="454535"/>
                      <a:pt x="0" y="444342"/>
                    </a:cubicBezTo>
                    <a:lnTo>
                      <a:pt x="0" y="38431"/>
                    </a:lnTo>
                    <a:cubicBezTo>
                      <a:pt x="0" y="28239"/>
                      <a:pt x="4049" y="18464"/>
                      <a:pt x="11256" y="11256"/>
                    </a:cubicBezTo>
                    <a:cubicBezTo>
                      <a:pt x="18464" y="4049"/>
                      <a:pt x="28239" y="0"/>
                      <a:pt x="384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4775" cap="rnd">
                <a:solidFill>
                  <a:srgbClr val="106861"/>
                </a:solidFill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TextBox 15">
                <a:extLst>
                  <a:ext uri="{FF2B5EF4-FFF2-40B4-BE49-F238E27FC236}">
                    <a16:creationId xmlns:a16="http://schemas.microsoft.com/office/drawing/2014/main" id="{B6661B59-1D3B-CB8C-CF2D-3B1CCE3725C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491847" cy="520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756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6" name="TextBox 39">
              <a:extLst>
                <a:ext uri="{FF2B5EF4-FFF2-40B4-BE49-F238E27FC236}">
                  <a16:creationId xmlns:a16="http://schemas.microsoft.com/office/drawing/2014/main" id="{DC044415-BAD6-F34E-84DC-2A892CD15669}"/>
                </a:ext>
              </a:extLst>
            </p:cNvPr>
            <p:cNvSpPr txBox="1"/>
            <p:nvPr/>
          </p:nvSpPr>
          <p:spPr>
            <a:xfrm>
              <a:off x="5264197" y="3010233"/>
              <a:ext cx="3138060" cy="13604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endParaRPr>
            </a:p>
            <a:p>
              <a:pPr marL="388620" marR="0" lvl="1" indent="-194310" algn="l" defTabSz="914400" rtl="0" eaLnBrk="1" fontAlgn="auto" latinLnBrk="0" hangingPunct="1">
                <a:lnSpc>
                  <a:spcPts val="2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bel" panose="02000506030000020004" pitchFamily="2" charset="0"/>
                </a:rPr>
                <a:t>Volatilité du prix </a:t>
              </a: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bel" panose="02000506030000020004" pitchFamily="2" charset="0"/>
                </a:rPr>
                <a:t>des céréales,</a:t>
              </a:r>
            </a:p>
            <a:p>
              <a:pPr marL="388620" lvl="1" indent="-194310">
                <a:lnSpc>
                  <a:spcPts val="2520"/>
                </a:lnSpc>
                <a:buFont typeface="Arial"/>
                <a:buChar char="•"/>
                <a:defRPr/>
              </a:pPr>
              <a:r>
                <a:rPr lang="fr-FR" sz="1200" dirty="0">
                  <a:solidFill>
                    <a:srgbClr val="231F20"/>
                  </a:solidFill>
                  <a:latin typeface="Abel" panose="02000506030000020004" pitchFamily="2" charset="0"/>
                </a:rPr>
                <a:t>La </a:t>
              </a:r>
              <a:r>
                <a:rPr lang="fr-FR" sz="1200" b="1" dirty="0">
                  <a:solidFill>
                    <a:srgbClr val="231F20"/>
                  </a:solidFill>
                  <a:latin typeface="Abel" panose="02000506030000020004" pitchFamily="2" charset="0"/>
                </a:rPr>
                <a:t>PAC ne couvre pas </a:t>
              </a:r>
              <a:r>
                <a:rPr lang="fr-FR" sz="1200" dirty="0">
                  <a:solidFill>
                    <a:srgbClr val="231F20"/>
                  </a:solidFill>
                  <a:latin typeface="Abel" panose="02000506030000020004" pitchFamily="2" charset="0"/>
                </a:rPr>
                <a:t>l’investissement de croissance ou de gains de productivité.</a:t>
              </a:r>
              <a:endPara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endParaRPr>
            </a:p>
            <a:p>
              <a:pPr marL="388620" marR="0" lvl="1" indent="-194310" algn="l" defTabSz="914400" rtl="0" eaLnBrk="1" fontAlgn="auto" latinLnBrk="0" hangingPunct="1">
                <a:lnSpc>
                  <a:spcPts val="25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bel" panose="02000506030000020004" pitchFamily="2" charset="0"/>
                </a:rPr>
                <a:t>Contexte socio-politique </a:t>
              </a: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bel" panose="02000506030000020004" pitchFamily="2" charset="0"/>
                </a:rPr>
                <a:t>fragile</a:t>
              </a:r>
            </a:p>
          </p:txBody>
        </p:sp>
        <p:sp>
          <p:nvSpPr>
            <p:cNvPr id="17" name="TextBox 40">
              <a:extLst>
                <a:ext uri="{FF2B5EF4-FFF2-40B4-BE49-F238E27FC236}">
                  <a16:creationId xmlns:a16="http://schemas.microsoft.com/office/drawing/2014/main" id="{4142ADD0-F99E-4AF0-4714-633265CA8A4A}"/>
                </a:ext>
              </a:extLst>
            </p:cNvPr>
            <p:cNvSpPr txBox="1"/>
            <p:nvPr/>
          </p:nvSpPr>
          <p:spPr>
            <a:xfrm>
              <a:off x="5380275" y="2657570"/>
              <a:ext cx="3301158" cy="3455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017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 err="1">
                  <a:solidFill>
                    <a:srgbClr val="106861"/>
                  </a:solidFill>
                  <a:latin typeface="Abel" panose="02000506030000020004" pitchFamily="2" charset="0"/>
                </a:rPr>
                <a:t>Pérenniser</a:t>
              </a:r>
              <a:r>
                <a:rPr lang="en-US" sz="1400" b="1" dirty="0">
                  <a:solidFill>
                    <a:srgbClr val="106861"/>
                  </a:solidFill>
                  <a:latin typeface="Abel" panose="02000506030000020004" pitchFamily="2" charset="0"/>
                </a:rPr>
                <a:t> les </a:t>
              </a:r>
              <a:r>
                <a:rPr lang="en-US" sz="1400" b="1" dirty="0" err="1">
                  <a:solidFill>
                    <a:srgbClr val="106861"/>
                  </a:solidFill>
                  <a:latin typeface="Abel" panose="02000506030000020004" pitchFamily="2" charset="0"/>
                </a:rPr>
                <a:t>entreprises</a:t>
              </a:r>
              <a:r>
                <a:rPr lang="en-US" sz="1400" b="1" dirty="0">
                  <a:solidFill>
                    <a:srgbClr val="106861"/>
                  </a:solidFill>
                  <a:latin typeface="Abel" panose="02000506030000020004" pitchFamily="2" charset="0"/>
                </a:rPr>
                <a:t> qui nous </a:t>
              </a:r>
              <a:r>
                <a:rPr lang="en-US" sz="1400" b="1" dirty="0" err="1">
                  <a:solidFill>
                    <a:srgbClr val="106861"/>
                  </a:solidFill>
                  <a:latin typeface="Abel" panose="02000506030000020004" pitchFamily="2" charset="0"/>
                </a:rPr>
                <a:t>nourrissent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endParaRPr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37ADBB66-DB9A-80E2-D110-670A71BED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5986" y="3018710"/>
              <a:ext cx="658425" cy="971705"/>
            </a:xfrm>
            <a:prstGeom prst="rect">
              <a:avLst/>
            </a:prstGeom>
          </p:spPr>
        </p:pic>
        <p:sp>
          <p:nvSpPr>
            <p:cNvPr id="22" name="Freeform 34">
              <a:extLst>
                <a:ext uri="{FF2B5EF4-FFF2-40B4-BE49-F238E27FC236}">
                  <a16:creationId xmlns:a16="http://schemas.microsoft.com/office/drawing/2014/main" id="{5B762D08-27A6-C221-5A4B-5AC7001EFACF}"/>
                </a:ext>
              </a:extLst>
            </p:cNvPr>
            <p:cNvSpPr/>
            <p:nvPr/>
          </p:nvSpPr>
          <p:spPr>
            <a:xfrm>
              <a:off x="4626385" y="3140576"/>
              <a:ext cx="703586" cy="675115"/>
            </a:xfrm>
            <a:custGeom>
              <a:avLst/>
              <a:gdLst/>
              <a:ahLst/>
              <a:cxnLst/>
              <a:rect l="l" t="t" r="r" b="b"/>
              <a:pathLst>
                <a:path w="977290" h="977290">
                  <a:moveTo>
                    <a:pt x="0" y="0"/>
                  </a:moveTo>
                  <a:lnTo>
                    <a:pt x="977290" y="0"/>
                  </a:lnTo>
                  <a:lnTo>
                    <a:pt x="977290" y="977290"/>
                  </a:lnTo>
                  <a:lnTo>
                    <a:pt x="0" y="977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2" name="Image 31">
            <a:extLst>
              <a:ext uri="{FF2B5EF4-FFF2-40B4-BE49-F238E27FC236}">
                <a16:creationId xmlns:a16="http://schemas.microsoft.com/office/drawing/2014/main" id="{7182A5A5-ACE6-3130-08C7-73145F393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664" y="4973377"/>
            <a:ext cx="823008" cy="1043833"/>
          </a:xfrm>
          <a:prstGeom prst="rect">
            <a:avLst/>
          </a:prstGeom>
        </p:spPr>
      </p:pic>
      <p:sp>
        <p:nvSpPr>
          <p:cNvPr id="25" name="Freeform 12">
            <a:extLst>
              <a:ext uri="{FF2B5EF4-FFF2-40B4-BE49-F238E27FC236}">
                <a16:creationId xmlns:a16="http://schemas.microsoft.com/office/drawing/2014/main" id="{8E354413-57BD-58D9-6586-5D91A2773702}"/>
              </a:ext>
            </a:extLst>
          </p:cNvPr>
          <p:cNvSpPr/>
          <p:nvPr/>
        </p:nvSpPr>
        <p:spPr>
          <a:xfrm>
            <a:off x="4313018" y="5105727"/>
            <a:ext cx="848664" cy="846529"/>
          </a:xfrm>
          <a:custGeom>
            <a:avLst/>
            <a:gdLst/>
            <a:ahLst/>
            <a:cxnLst/>
            <a:rect l="l" t="t" r="r" b="b"/>
            <a:pathLst>
              <a:path w="1170450" h="1123632">
                <a:moveTo>
                  <a:pt x="0" y="0"/>
                </a:moveTo>
                <a:lnTo>
                  <a:pt x="1170450" y="0"/>
                </a:lnTo>
                <a:lnTo>
                  <a:pt x="1170450" y="1123632"/>
                </a:lnTo>
                <a:lnTo>
                  <a:pt x="0" y="1123632"/>
                </a:lnTo>
                <a:lnTo>
                  <a:pt x="0" y="0"/>
                </a:lnTo>
                <a:close/>
              </a:path>
            </a:pathLst>
          </a:cu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581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453D5-F145-8D9A-FF22-CA93F5B4B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29">
            <a:extLst>
              <a:ext uri="{FF2B5EF4-FFF2-40B4-BE49-F238E27FC236}">
                <a16:creationId xmlns:a16="http://schemas.microsoft.com/office/drawing/2014/main" id="{40373143-E8EC-7B71-2F7E-C09F42370956}"/>
              </a:ext>
            </a:extLst>
          </p:cNvPr>
          <p:cNvSpPr txBox="1">
            <a:spLocks/>
          </p:cNvSpPr>
          <p:nvPr/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PHOTOMONTAGES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Depuis la RD93 - Azoudange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A47FB42-E3A4-894B-D2FF-949A88076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07" y="1481388"/>
            <a:ext cx="8871386" cy="49901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2AA70D-0182-FB33-2197-5032BA0CA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07" y="1481388"/>
            <a:ext cx="8871387" cy="49901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365495C-8701-24ED-FC60-23024B5BB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07" y="1481389"/>
            <a:ext cx="8871386" cy="49901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2F81DC-AFE0-B99F-FF50-AA693ED8E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54747"/>
            <a:ext cx="2835055" cy="230325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4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77256-A099-139D-F73E-1E7F9028E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31EE447-7957-0248-A960-BBFC8A3A731C}"/>
              </a:ext>
            </a:extLst>
          </p:cNvPr>
          <p:cNvSpPr/>
          <p:nvPr/>
        </p:nvSpPr>
        <p:spPr>
          <a:xfrm>
            <a:off x="4370692" y="5240710"/>
            <a:ext cx="4692770" cy="848892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C8FE136-D495-64B1-5AD7-70ABC9D54DDC}"/>
              </a:ext>
            </a:extLst>
          </p:cNvPr>
          <p:cNvSpPr/>
          <p:nvPr/>
        </p:nvSpPr>
        <p:spPr>
          <a:xfrm>
            <a:off x="335670" y="1200113"/>
            <a:ext cx="5882682" cy="848892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4" name="object 229">
            <a:extLst>
              <a:ext uri="{FF2B5EF4-FFF2-40B4-BE49-F238E27FC236}">
                <a16:creationId xmlns:a16="http://schemas.microsoft.com/office/drawing/2014/main" id="{644CCCF9-6B43-1DC4-2BE0-5506AC555E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ACCESSIBILITÉ 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Aux différentes phases du projet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2AD6C7-E312-BF29-5FF7-F62138825095}"/>
              </a:ext>
            </a:extLst>
          </p:cNvPr>
          <p:cNvSpPr txBox="1"/>
          <p:nvPr/>
        </p:nvSpPr>
        <p:spPr>
          <a:xfrm>
            <a:off x="390962" y="1301394"/>
            <a:ext cx="57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Abel" panose="02000506030000020004" pitchFamily="2" charset="0"/>
              </a:rPr>
              <a:t>Le site de </a:t>
            </a:r>
            <a:r>
              <a:rPr lang="fr-FR" b="1" dirty="0">
                <a:latin typeface="Abel" panose="02000506030000020004" pitchFamily="2" charset="0"/>
              </a:rPr>
              <a:t>Maizières-lès-Vic</a:t>
            </a:r>
            <a:r>
              <a:rPr lang="fr-FR" dirty="0">
                <a:latin typeface="Abel" panose="02000506030000020004" pitchFamily="2" charset="0"/>
              </a:rPr>
              <a:t> sera desservi par une portion de l’ancienne voie ferrée (section 21 numéro 48).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649D70-5DC4-9961-D4A0-77FD6C3D7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19" y="2094374"/>
            <a:ext cx="3612581" cy="36592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27FCFE-CC9E-C2E5-1AE3-B8CC8912C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117" y="1892029"/>
            <a:ext cx="4071921" cy="34175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E28AF1D-CD59-1B9C-0DF1-8B9240638E39}"/>
              </a:ext>
            </a:extLst>
          </p:cNvPr>
          <p:cNvSpPr txBox="1"/>
          <p:nvPr/>
        </p:nvSpPr>
        <p:spPr>
          <a:xfrm>
            <a:off x="4313207" y="5400355"/>
            <a:ext cx="457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latin typeface="Abel" panose="02000506030000020004" pitchFamily="2" charset="0"/>
              </a:rPr>
              <a:t>Le site </a:t>
            </a:r>
            <a:r>
              <a:rPr lang="fr-FR" b="1" dirty="0">
                <a:latin typeface="Abel" panose="02000506030000020004" pitchFamily="2" charset="0"/>
              </a:rPr>
              <a:t>d’Azoudange</a:t>
            </a:r>
            <a:r>
              <a:rPr lang="fr-FR" dirty="0">
                <a:latin typeface="Abel" panose="02000506030000020004" pitchFamily="2" charset="0"/>
              </a:rPr>
              <a:t> sera desservi par les chemins d’exploitation section 16 numéros 4 et 30</a:t>
            </a:r>
          </a:p>
        </p:txBody>
      </p:sp>
    </p:spTree>
    <p:extLst>
      <p:ext uri="{BB962C8B-B14F-4D97-AF65-F5344CB8AC3E}">
        <p14:creationId xmlns:p14="http://schemas.microsoft.com/office/powerpoint/2010/main" val="3301014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DB7C7-2185-FAD2-0639-1C9857E18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95C685CB-FDC4-3333-736F-6E6745DF2A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COÛT PRÉVISIONNEL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Investissements initiaux – Maizières-lès-Vic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6F80568-9393-8FF2-0C89-0121FF52226D}"/>
              </a:ext>
            </a:extLst>
          </p:cNvPr>
          <p:cNvGraphicFramePr>
            <a:graphicFrameLocks noGrp="1"/>
          </p:cNvGraphicFramePr>
          <p:nvPr/>
        </p:nvGraphicFramePr>
        <p:xfrm>
          <a:off x="731107" y="1950720"/>
          <a:ext cx="7168293" cy="2956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21493">
                  <a:extLst>
                    <a:ext uri="{9D8B030D-6E8A-4147-A177-3AD203B41FA5}">
                      <a16:colId xmlns:a16="http://schemas.microsoft.com/office/drawing/2014/main" val="603254038"/>
                    </a:ext>
                  </a:extLst>
                </a:gridCol>
                <a:gridCol w="3797300">
                  <a:extLst>
                    <a:ext uri="{9D8B030D-6E8A-4147-A177-3AD203B41FA5}">
                      <a16:colId xmlns:a16="http://schemas.microsoft.com/office/drawing/2014/main" val="2004225066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30859147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>
                    <a:solidFill>
                      <a:srgbClr val="4B8D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Typologie des coûts d’investissements initiaux</a:t>
                      </a:r>
                    </a:p>
                  </a:txBody>
                  <a:tcPr anchor="ctr">
                    <a:solidFill>
                      <a:srgbClr val="4B8D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Montant </a:t>
                      </a:r>
                      <a:r>
                        <a:rPr lang="fr-FR" sz="1400" u="sng" dirty="0">
                          <a:latin typeface="Abel" panose="02000506030000020004" pitchFamily="2" charset="0"/>
                        </a:rPr>
                        <a:t>estimatif</a:t>
                      </a:r>
                      <a:r>
                        <a:rPr lang="fr-FR" sz="1400" dirty="0">
                          <a:latin typeface="Abel" panose="02000506030000020004" pitchFamily="2" charset="0"/>
                        </a:rPr>
                        <a:t> (k€ H.T.)</a:t>
                      </a:r>
                    </a:p>
                  </a:txBody>
                  <a:tcPr>
                    <a:solidFill>
                      <a:srgbClr val="4B8D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591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Abel" panose="02000506030000020004" pitchFamily="2" charset="0"/>
                        </a:rPr>
                        <a:t>Développement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884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Mesures « Eviter, Réduire, Compenser », compensation agricole et mesures d’accompagnement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270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68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10 800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44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Raccordement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3 200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151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Démantèlement &amp; remise en état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 540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620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bel" panose="02000506030000020004" pitchFamily="2" charset="0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dirty="0">
                          <a:latin typeface="Abel" panose="02000506030000020004" pitchFamily="2" charset="0"/>
                        </a:rPr>
                        <a:t> 15 060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90060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3D6A8ED-60D1-0624-3E3F-CE3A81D6BDEA}"/>
              </a:ext>
            </a:extLst>
          </p:cNvPr>
          <p:cNvSpPr txBox="1"/>
          <p:nvPr/>
        </p:nvSpPr>
        <p:spPr>
          <a:xfrm>
            <a:off x="127280" y="6334780"/>
            <a:ext cx="3822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bel" panose="02000506030000020004" pitchFamily="2" charset="0"/>
              </a:rPr>
              <a:t>(Ne comprend pas les charges d’exploitation </a:t>
            </a:r>
          </a:p>
          <a:p>
            <a:r>
              <a:rPr lang="fr-FR" sz="1400" dirty="0">
                <a:latin typeface="Abel" panose="02000506030000020004" pitchFamily="2" charset="0"/>
              </a:rPr>
              <a:t>récurrentes pendant la durée d’exploitation du parc)</a:t>
            </a:r>
          </a:p>
        </p:txBody>
      </p:sp>
    </p:spTree>
    <p:extLst>
      <p:ext uri="{BB962C8B-B14F-4D97-AF65-F5344CB8AC3E}">
        <p14:creationId xmlns:p14="http://schemas.microsoft.com/office/powerpoint/2010/main" val="21730987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B23A0-9AA2-B6C7-0EEE-B4D3E978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CF8B5593-AFD0-3441-D033-626F101410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COÛT PRÉVISIONNEL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Investissements initiaux – Azoudange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61941C-F01C-E5C9-EECA-C8D36EB893D2}"/>
              </a:ext>
            </a:extLst>
          </p:cNvPr>
          <p:cNvGraphicFramePr>
            <a:graphicFrameLocks noGrp="1"/>
          </p:cNvGraphicFramePr>
          <p:nvPr/>
        </p:nvGraphicFramePr>
        <p:xfrm>
          <a:off x="731107" y="1950720"/>
          <a:ext cx="7168293" cy="2956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21493">
                  <a:extLst>
                    <a:ext uri="{9D8B030D-6E8A-4147-A177-3AD203B41FA5}">
                      <a16:colId xmlns:a16="http://schemas.microsoft.com/office/drawing/2014/main" val="603254038"/>
                    </a:ext>
                  </a:extLst>
                </a:gridCol>
                <a:gridCol w="3797300">
                  <a:extLst>
                    <a:ext uri="{9D8B030D-6E8A-4147-A177-3AD203B41FA5}">
                      <a16:colId xmlns:a16="http://schemas.microsoft.com/office/drawing/2014/main" val="2004225066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30859147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>
                    <a:solidFill>
                      <a:srgbClr val="4B8D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Typologie des coûts d’investissements initiaux</a:t>
                      </a:r>
                    </a:p>
                  </a:txBody>
                  <a:tcPr anchor="ctr">
                    <a:solidFill>
                      <a:srgbClr val="4B8D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Montant </a:t>
                      </a:r>
                      <a:r>
                        <a:rPr lang="fr-FR" sz="1400" u="sng" dirty="0">
                          <a:latin typeface="Abel" panose="02000506030000020004" pitchFamily="2" charset="0"/>
                        </a:rPr>
                        <a:t>estimatif</a:t>
                      </a:r>
                      <a:r>
                        <a:rPr lang="fr-FR" sz="1400" dirty="0">
                          <a:latin typeface="Abel" panose="02000506030000020004" pitchFamily="2" charset="0"/>
                        </a:rPr>
                        <a:t> (k€ H.T.)</a:t>
                      </a:r>
                    </a:p>
                  </a:txBody>
                  <a:tcPr>
                    <a:solidFill>
                      <a:srgbClr val="4B8D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591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Abel" panose="02000506030000020004" pitchFamily="2" charset="0"/>
                        </a:rPr>
                        <a:t>Développement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884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Mesures « Eviter, Réduire, Compenser », compensation agricole et mesures d’accompagnement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68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3 800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44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Raccordement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940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151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bel" panose="02000506030000020004" pitchFamily="2" charset="0"/>
                        </a:rPr>
                        <a:t>Démantèlement &amp; remise en état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>
                          <a:latin typeface="Abel" panose="02000506030000020004" pitchFamily="2" charset="0"/>
                        </a:rPr>
                        <a:t> 160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620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bel" panose="02000506030000020004" pitchFamily="2" charset="0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>
                        <a:latin typeface="Abel" panose="0200050603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dirty="0">
                          <a:latin typeface="Abel" panose="02000506030000020004" pitchFamily="2" charset="0"/>
                        </a:rPr>
                        <a:t> 5 245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90060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2D37D89-6EAC-B19F-1A08-BB3AAA07358E}"/>
              </a:ext>
            </a:extLst>
          </p:cNvPr>
          <p:cNvSpPr txBox="1"/>
          <p:nvPr/>
        </p:nvSpPr>
        <p:spPr>
          <a:xfrm>
            <a:off x="127280" y="6334780"/>
            <a:ext cx="3822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bel" panose="02000506030000020004" pitchFamily="2" charset="0"/>
              </a:rPr>
              <a:t>(Ne comprend pas les charges d’exploitation </a:t>
            </a:r>
          </a:p>
          <a:p>
            <a:r>
              <a:rPr lang="fr-FR" sz="1400" dirty="0">
                <a:latin typeface="Abel" panose="02000506030000020004" pitchFamily="2" charset="0"/>
              </a:rPr>
              <a:t>récurrentes pendant la durée d’exploitation du parc)</a:t>
            </a:r>
          </a:p>
        </p:txBody>
      </p:sp>
    </p:spTree>
    <p:extLst>
      <p:ext uri="{BB962C8B-B14F-4D97-AF65-F5344CB8AC3E}">
        <p14:creationId xmlns:p14="http://schemas.microsoft.com/office/powerpoint/2010/main" val="59575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29">
            <a:extLst>
              <a:ext uri="{FF2B5EF4-FFF2-40B4-BE49-F238E27FC236}">
                <a16:creationId xmlns:a16="http://schemas.microsoft.com/office/drawing/2014/main" id="{7C064FBA-73F5-E825-EF47-506DFF41AC50}"/>
              </a:ext>
            </a:extLst>
          </p:cNvPr>
          <p:cNvSpPr txBox="1">
            <a:spLocks/>
          </p:cNvSpPr>
          <p:nvPr/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FISCALITÉ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u="sng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Estimations</a:t>
            </a: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 des retombées fiscales – Maizières-lès-Vic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1E3EBA-92D9-E44B-19AD-0FFFEC082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63411"/>
            <a:ext cx="9144000" cy="23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48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02AFF-0E28-592E-00A7-0864F5D78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29">
            <a:extLst>
              <a:ext uri="{FF2B5EF4-FFF2-40B4-BE49-F238E27FC236}">
                <a16:creationId xmlns:a16="http://schemas.microsoft.com/office/drawing/2014/main" id="{AD135FDB-FF1C-B02E-B8D3-D2FF9C4B80E6}"/>
              </a:ext>
            </a:extLst>
          </p:cNvPr>
          <p:cNvSpPr txBox="1">
            <a:spLocks/>
          </p:cNvSpPr>
          <p:nvPr/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FISCALITÉ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u="sng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Estimations</a:t>
            </a: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 des retombées fiscales - Azoudange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76914D-3111-E4CF-1FFA-2CD942BE91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537"/>
          <a:stretch>
            <a:fillRect/>
          </a:stretch>
        </p:blipFill>
        <p:spPr>
          <a:xfrm>
            <a:off x="55061" y="2171607"/>
            <a:ext cx="9033878" cy="22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16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CF8AF-DE6C-A8A5-DA64-C0E0B080C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574B538B-08A3-7B41-9026-F7C63E39A9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86457"/>
            <a:ext cx="7123546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RACCORDEMENT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Postes sources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8F79A50-E477-D101-7EF2-1121E20BC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804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60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9F9C7691-99DA-C0A5-458D-471B22BB35E2}"/>
              </a:ext>
            </a:extLst>
          </p:cNvPr>
          <p:cNvSpPr txBox="1"/>
          <p:nvPr/>
        </p:nvSpPr>
        <p:spPr>
          <a:xfrm>
            <a:off x="1459764" y="5163805"/>
            <a:ext cx="6224471" cy="124335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 defTabSz="914377">
              <a:lnSpc>
                <a:spcPts val="1511"/>
              </a:lnSpc>
              <a:spcBef>
                <a:spcPts val="115"/>
              </a:spcBef>
              <a:defRPr/>
            </a:pPr>
            <a:r>
              <a:rPr sz="2000" kern="0" spc="-5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14, </a:t>
            </a:r>
            <a:r>
              <a:rPr sz="2000" kern="0" spc="-2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rue</a:t>
            </a:r>
            <a:r>
              <a:rPr sz="2000" kern="0" spc="-5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2000" kern="0" spc="-6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Boulay</a:t>
            </a:r>
            <a:r>
              <a:rPr sz="2000" kern="0" spc="-5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2000" kern="0" spc="-6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de</a:t>
            </a:r>
            <a:r>
              <a:rPr sz="2000" kern="0" spc="-5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2000" kern="0" spc="-5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la </a:t>
            </a:r>
            <a:r>
              <a:rPr sz="2000" kern="0" spc="-1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Meurthe</a:t>
            </a:r>
            <a:r>
              <a:rPr sz="2000" kern="0" spc="-5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2000" kern="0" spc="-4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-</a:t>
            </a:r>
            <a:r>
              <a:rPr sz="2000" kern="0" spc="-5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2000" kern="0" spc="-6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88000</a:t>
            </a:r>
            <a:r>
              <a:rPr sz="2000" kern="0" spc="-5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2000" kern="0" spc="-31" dirty="0" err="1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Épina</a:t>
            </a:r>
            <a:r>
              <a:rPr lang="fr-FR" sz="2000" kern="0" spc="-3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l</a:t>
            </a:r>
          </a:p>
          <a:p>
            <a:pPr algn="ctr" defTabSz="914377">
              <a:lnSpc>
                <a:spcPts val="1511"/>
              </a:lnSpc>
              <a:spcBef>
                <a:spcPts val="115"/>
              </a:spcBef>
              <a:defRPr/>
            </a:pPr>
            <a:endParaRPr lang="fr-FR" sz="2000" kern="0" dirty="0">
              <a:solidFill>
                <a:sysClr val="windowText" lastClr="000000"/>
              </a:solidFill>
              <a:latin typeface="Abel" panose="02000506030000020004" pitchFamily="2" charset="0"/>
              <a:cs typeface="Arial"/>
            </a:endParaRPr>
          </a:p>
          <a:p>
            <a:pPr algn="ctr" defTabSz="914377">
              <a:lnSpc>
                <a:spcPts val="1465"/>
              </a:lnSpc>
              <a:defRPr/>
            </a:pPr>
            <a:r>
              <a:rPr sz="2000" b="1" kern="0" spc="-131" dirty="0" err="1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Tél</a:t>
            </a:r>
            <a:r>
              <a:rPr sz="2000" b="1" kern="0" spc="-5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sz="2000" b="1" kern="0" spc="-80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:</a:t>
            </a:r>
            <a:r>
              <a:rPr sz="2000" b="1" kern="0" spc="-51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 </a:t>
            </a:r>
            <a:r>
              <a:rPr lang="fr-FR" sz="2000" b="1" kern="0" spc="-65" dirty="0">
                <a:solidFill>
                  <a:srgbClr val="231F20"/>
                </a:solidFill>
                <a:latin typeface="Abel" panose="02000506030000020004" pitchFamily="2" charset="0"/>
                <a:cs typeface="Arial"/>
              </a:rPr>
              <a:t>06 76 14 36 24</a:t>
            </a:r>
            <a:endParaRPr sz="2000" kern="0" dirty="0">
              <a:solidFill>
                <a:sysClr val="windowText" lastClr="000000"/>
              </a:solidFill>
              <a:latin typeface="Abel" panose="02000506030000020004" pitchFamily="2" charset="0"/>
              <a:cs typeface="Arial"/>
            </a:endParaRPr>
          </a:p>
          <a:p>
            <a:pPr marL="665463" marR="657844" algn="ctr" defTabSz="914377">
              <a:lnSpc>
                <a:spcPts val="1460"/>
              </a:lnSpc>
              <a:spcBef>
                <a:spcPts val="85"/>
              </a:spcBef>
              <a:defRPr/>
            </a:pPr>
            <a:endParaRPr lang="fr-FR" sz="2000" kern="0" spc="-55" dirty="0">
              <a:solidFill>
                <a:srgbClr val="231F20"/>
              </a:solidFill>
              <a:latin typeface="Abel" panose="02000506030000020004" pitchFamily="2" charset="0"/>
              <a:cs typeface="Arial"/>
              <a:hlinkClick r:id="rId2"/>
            </a:endParaRPr>
          </a:p>
          <a:p>
            <a:pPr marL="665463" marR="657844" algn="ctr" defTabSz="914377">
              <a:lnSpc>
                <a:spcPts val="1460"/>
              </a:lnSpc>
              <a:spcBef>
                <a:spcPts val="85"/>
              </a:spcBef>
              <a:defRPr/>
            </a:pPr>
            <a:r>
              <a:rPr lang="fr-FR" sz="2000" kern="0" spc="-55" dirty="0">
                <a:solidFill>
                  <a:srgbClr val="231F20"/>
                </a:solidFill>
                <a:latin typeface="Abel" panose="02000506030000020004" pitchFamily="2" charset="0"/>
                <a:cs typeface="Arial"/>
                <a:hlinkClick r:id="rId3"/>
              </a:rPr>
              <a:t>anne-lise@vent-d-est.com</a:t>
            </a:r>
            <a:endParaRPr lang="fr-FR" sz="2000" kern="0" spc="-55" dirty="0">
              <a:solidFill>
                <a:srgbClr val="231F20"/>
              </a:solidFill>
              <a:latin typeface="Abel" panose="02000506030000020004" pitchFamily="2" charset="0"/>
              <a:cs typeface="Arial"/>
            </a:endParaRPr>
          </a:p>
          <a:p>
            <a:pPr marL="665463" marR="657844" algn="ctr" defTabSz="914377">
              <a:lnSpc>
                <a:spcPts val="1460"/>
              </a:lnSpc>
              <a:spcBef>
                <a:spcPts val="85"/>
              </a:spcBef>
              <a:defRPr/>
            </a:pPr>
            <a:r>
              <a:rPr sz="2000" kern="0" spc="-45" dirty="0">
                <a:solidFill>
                  <a:srgbClr val="231F20"/>
                </a:solidFill>
                <a:latin typeface="Abel" panose="02000506030000020004" pitchFamily="2" charset="0"/>
                <a:cs typeface="Arial"/>
                <a:hlinkClick r:id="rId4"/>
              </a:rPr>
              <a:t>www.vent-</a:t>
            </a:r>
            <a:r>
              <a:rPr sz="2000" kern="0" spc="-71" dirty="0">
                <a:solidFill>
                  <a:srgbClr val="231F20"/>
                </a:solidFill>
                <a:latin typeface="Abel" panose="02000506030000020004" pitchFamily="2" charset="0"/>
                <a:cs typeface="Arial"/>
                <a:hlinkClick r:id="rId4"/>
              </a:rPr>
              <a:t>d-</a:t>
            </a:r>
            <a:r>
              <a:rPr sz="2000" kern="0" spc="-11" dirty="0">
                <a:solidFill>
                  <a:srgbClr val="231F20"/>
                </a:solidFill>
                <a:latin typeface="Abel" panose="02000506030000020004" pitchFamily="2" charset="0"/>
                <a:cs typeface="Arial"/>
                <a:hlinkClick r:id="rId4"/>
              </a:rPr>
              <a:t>est.com</a:t>
            </a:r>
            <a:endParaRPr sz="2000" kern="0" dirty="0">
              <a:solidFill>
                <a:sysClr val="windowText" lastClr="000000"/>
              </a:solidFill>
              <a:latin typeface="Abel" panose="02000506030000020004" pitchFamily="2" charset="0"/>
              <a:cs typeface="Arial"/>
            </a:endParaRPr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6892894E-E4DB-AA3C-6A98-7828F90641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19511" y="3143371"/>
            <a:ext cx="1704975" cy="937437"/>
          </a:xfrm>
          <a:prstGeom prst="rect">
            <a:avLst/>
          </a:prstGeom>
        </p:spPr>
        <p:txBody>
          <a:bodyPr vert="horz" wrap="square" lIns="0" tIns="13971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11"/>
              </a:spcBef>
            </a:pPr>
            <a:r>
              <a:rPr sz="6000" spc="-645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MERCI</a:t>
            </a:r>
            <a:endParaRPr sz="6000" dirty="0">
              <a:solidFill>
                <a:schemeClr val="tx1">
                  <a:lumMod val="75000"/>
                  <a:lumOff val="25000"/>
                </a:schemeClr>
              </a:solidFill>
              <a:latin typeface="Abel" panose="02000506030000020004" pitchFamily="2" charset="0"/>
            </a:endParaRPr>
          </a:p>
        </p:txBody>
      </p:sp>
      <p:sp>
        <p:nvSpPr>
          <p:cNvPr id="35" name="AutoShape 2">
            <a:extLst>
              <a:ext uri="{FF2B5EF4-FFF2-40B4-BE49-F238E27FC236}">
                <a16:creationId xmlns:a16="http://schemas.microsoft.com/office/drawing/2014/main" id="{018B4322-D3AC-C769-2E29-E392D5C71D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53572" y="377235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" name="Picture 2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18D90E90-4D94-E754-72A2-E992CCB25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5" y="1694195"/>
            <a:ext cx="2448408" cy="82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81EE612E-2E1A-74C8-7C35-8F8B88A82875}"/>
              </a:ext>
            </a:extLst>
          </p:cNvPr>
          <p:cNvGrpSpPr/>
          <p:nvPr/>
        </p:nvGrpSpPr>
        <p:grpSpPr>
          <a:xfrm>
            <a:off x="6161870" y="1783910"/>
            <a:ext cx="2766272" cy="612348"/>
            <a:chOff x="6491721" y="320992"/>
            <a:chExt cx="2464263" cy="464184"/>
          </a:xfrm>
        </p:grpSpPr>
        <p:grpSp>
          <p:nvGrpSpPr>
            <p:cNvPr id="32" name="object 4">
              <a:extLst>
                <a:ext uri="{FF2B5EF4-FFF2-40B4-BE49-F238E27FC236}">
                  <a16:creationId xmlns:a16="http://schemas.microsoft.com/office/drawing/2014/main" id="{3815621C-6C80-4AA3-B2C1-741329FD1DC9}"/>
                </a:ext>
              </a:extLst>
            </p:cNvPr>
            <p:cNvGrpSpPr/>
            <p:nvPr/>
          </p:nvGrpSpPr>
          <p:grpSpPr>
            <a:xfrm>
              <a:off x="6491721" y="320992"/>
              <a:ext cx="1567815" cy="464184"/>
              <a:chOff x="7506789" y="631385"/>
              <a:chExt cx="1567815" cy="464184"/>
            </a:xfrm>
          </p:grpSpPr>
          <p:sp>
            <p:nvSpPr>
              <p:cNvPr id="43" name="object 5">
                <a:extLst>
                  <a:ext uri="{FF2B5EF4-FFF2-40B4-BE49-F238E27FC236}">
                    <a16:creationId xmlns:a16="http://schemas.microsoft.com/office/drawing/2014/main" id="{A4F58973-3166-1739-AC36-3179A8284308}"/>
                  </a:ext>
                </a:extLst>
              </p:cNvPr>
              <p:cNvSpPr/>
              <p:nvPr/>
            </p:nvSpPr>
            <p:spPr>
              <a:xfrm>
                <a:off x="7928095" y="831353"/>
                <a:ext cx="917575" cy="258445"/>
              </a:xfrm>
              <a:custGeom>
                <a:avLst/>
                <a:gdLst/>
                <a:ahLst/>
                <a:cxnLst/>
                <a:rect l="l" t="t" r="r" b="b"/>
                <a:pathLst>
                  <a:path w="917575" h="258444">
                    <a:moveTo>
                      <a:pt x="0" y="217373"/>
                    </a:moveTo>
                    <a:lnTo>
                      <a:pt x="81984" y="253003"/>
                    </a:lnTo>
                    <a:lnTo>
                      <a:pt x="158673" y="257860"/>
                    </a:lnTo>
                    <a:lnTo>
                      <a:pt x="274491" y="225627"/>
                    </a:lnTo>
                    <a:lnTo>
                      <a:pt x="473862" y="149986"/>
                    </a:lnTo>
                    <a:lnTo>
                      <a:pt x="688370" y="70128"/>
                    </a:lnTo>
                    <a:lnTo>
                      <a:pt x="824660" y="24839"/>
                    </a:lnTo>
                    <a:lnTo>
                      <a:pt x="896406" y="4627"/>
                    </a:lnTo>
                    <a:lnTo>
                      <a:pt x="917282" y="0"/>
                    </a:lnTo>
                  </a:path>
                </a:pathLst>
              </a:custGeom>
              <a:ln w="12268">
                <a:solidFill>
                  <a:srgbClr val="A1CED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6">
                <a:extLst>
                  <a:ext uri="{FF2B5EF4-FFF2-40B4-BE49-F238E27FC236}">
                    <a16:creationId xmlns:a16="http://schemas.microsoft.com/office/drawing/2014/main" id="{C7821978-9887-317E-4120-3C99CE761D60}"/>
                  </a:ext>
                </a:extLst>
              </p:cNvPr>
              <p:cNvSpPr/>
              <p:nvPr/>
            </p:nvSpPr>
            <p:spPr>
              <a:xfrm>
                <a:off x="7774588" y="642320"/>
                <a:ext cx="187960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87959" h="105409">
                    <a:moveTo>
                      <a:pt x="0" y="0"/>
                    </a:moveTo>
                    <a:lnTo>
                      <a:pt x="90424" y="105054"/>
                    </a:lnTo>
                    <a:lnTo>
                      <a:pt x="187807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7">
                <a:extLst>
                  <a:ext uri="{FF2B5EF4-FFF2-40B4-BE49-F238E27FC236}">
                    <a16:creationId xmlns:a16="http://schemas.microsoft.com/office/drawing/2014/main" id="{314D54F9-7CC3-42C8-E3FB-FCE8369834A0}"/>
                  </a:ext>
                </a:extLst>
              </p:cNvPr>
              <p:cNvSpPr/>
              <p:nvPr/>
            </p:nvSpPr>
            <p:spPr>
              <a:xfrm>
                <a:off x="8077662" y="642320"/>
                <a:ext cx="168275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68275" h="105409">
                    <a:moveTo>
                      <a:pt x="168173" y="0"/>
                    </a:moveTo>
                    <a:lnTo>
                      <a:pt x="0" y="0"/>
                    </a:lnTo>
                    <a:lnTo>
                      <a:pt x="0" y="105067"/>
                    </a:lnTo>
                    <a:lnTo>
                      <a:pt x="166496" y="105067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8">
                <a:extLst>
                  <a:ext uri="{FF2B5EF4-FFF2-40B4-BE49-F238E27FC236}">
                    <a16:creationId xmlns:a16="http://schemas.microsoft.com/office/drawing/2014/main" id="{7531A34F-2AD5-2EDC-1D11-643346CF1EFE}"/>
                  </a:ext>
                </a:extLst>
              </p:cNvPr>
              <p:cNvSpPr/>
              <p:nvPr/>
            </p:nvSpPr>
            <p:spPr>
              <a:xfrm>
                <a:off x="8077666" y="694490"/>
                <a:ext cx="1651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65100">
                    <a:moveTo>
                      <a:pt x="164795" y="0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9">
                <a:extLst>
                  <a:ext uri="{FF2B5EF4-FFF2-40B4-BE49-F238E27FC236}">
                    <a16:creationId xmlns:a16="http://schemas.microsoft.com/office/drawing/2014/main" id="{32FE4995-033D-EF55-C04F-9B3D8E7BFD4E}"/>
                  </a:ext>
                </a:extLst>
              </p:cNvPr>
              <p:cNvSpPr/>
              <p:nvPr/>
            </p:nvSpPr>
            <p:spPr>
              <a:xfrm>
                <a:off x="8374517" y="642329"/>
                <a:ext cx="167005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67004" h="105409">
                    <a:moveTo>
                      <a:pt x="0" y="105054"/>
                    </a:moveTo>
                    <a:lnTo>
                      <a:pt x="0" y="0"/>
                    </a:lnTo>
                    <a:lnTo>
                      <a:pt x="166941" y="105054"/>
                    </a:lnTo>
                    <a:lnTo>
                      <a:pt x="166941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10">
                <a:extLst>
                  <a:ext uri="{FF2B5EF4-FFF2-40B4-BE49-F238E27FC236}">
                    <a16:creationId xmlns:a16="http://schemas.microsoft.com/office/drawing/2014/main" id="{D2C2C17D-5EC7-8F93-EF3F-041D438614AB}"/>
                  </a:ext>
                </a:extLst>
              </p:cNvPr>
              <p:cNvSpPr/>
              <p:nvPr/>
            </p:nvSpPr>
            <p:spPr>
              <a:xfrm>
                <a:off x="8675857" y="640586"/>
                <a:ext cx="1727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2720">
                    <a:moveTo>
                      <a:pt x="0" y="0"/>
                    </a:moveTo>
                    <a:lnTo>
                      <a:pt x="172148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11">
                <a:extLst>
                  <a:ext uri="{FF2B5EF4-FFF2-40B4-BE49-F238E27FC236}">
                    <a16:creationId xmlns:a16="http://schemas.microsoft.com/office/drawing/2014/main" id="{6137D199-0C65-8DBC-0DA9-3869B204493D}"/>
                  </a:ext>
                </a:extLst>
              </p:cNvPr>
              <p:cNvSpPr/>
              <p:nvPr/>
            </p:nvSpPr>
            <p:spPr>
              <a:xfrm>
                <a:off x="8759831" y="649274"/>
                <a:ext cx="0" cy="96520"/>
              </a:xfrm>
              <a:custGeom>
                <a:avLst/>
                <a:gdLst/>
                <a:ahLst/>
                <a:cxnLst/>
                <a:rect l="l" t="t" r="r" b="b"/>
                <a:pathLst>
                  <a:path h="96520">
                    <a:moveTo>
                      <a:pt x="0" y="96367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12">
                <a:extLst>
                  <a:ext uri="{FF2B5EF4-FFF2-40B4-BE49-F238E27FC236}">
                    <a16:creationId xmlns:a16="http://schemas.microsoft.com/office/drawing/2014/main" id="{497B1B75-5A90-41A0-599C-5AB2D5540DC3}"/>
                  </a:ext>
                </a:extLst>
              </p:cNvPr>
              <p:cNvSpPr/>
              <p:nvPr/>
            </p:nvSpPr>
            <p:spPr>
              <a:xfrm>
                <a:off x="7521620" y="763974"/>
                <a:ext cx="1330325" cy="294005"/>
              </a:xfrm>
              <a:custGeom>
                <a:avLst/>
                <a:gdLst/>
                <a:ahLst/>
                <a:cxnLst/>
                <a:rect l="l" t="t" r="r" b="b"/>
                <a:pathLst>
                  <a:path w="1330325" h="294005">
                    <a:moveTo>
                      <a:pt x="167373" y="0"/>
                    </a:moveTo>
                    <a:lnTo>
                      <a:pt x="239678" y="22248"/>
                    </a:lnTo>
                    <a:lnTo>
                      <a:pt x="305668" y="39401"/>
                    </a:lnTo>
                    <a:lnTo>
                      <a:pt x="403040" y="60221"/>
                    </a:lnTo>
                    <a:lnTo>
                      <a:pt x="569493" y="93472"/>
                    </a:lnTo>
                    <a:lnTo>
                      <a:pt x="808498" y="113238"/>
                    </a:lnTo>
                    <a:lnTo>
                      <a:pt x="1056668" y="101622"/>
                    </a:lnTo>
                    <a:lnTo>
                      <a:pt x="1251446" y="79409"/>
                    </a:lnTo>
                    <a:lnTo>
                      <a:pt x="1330274" y="67386"/>
                    </a:lnTo>
                    <a:lnTo>
                      <a:pt x="1141745" y="41875"/>
                    </a:lnTo>
                    <a:lnTo>
                      <a:pt x="1003957" y="42654"/>
                    </a:lnTo>
                    <a:lnTo>
                      <a:pt x="849456" y="78078"/>
                    </a:lnTo>
                    <a:lnTo>
                      <a:pt x="610793" y="156502"/>
                    </a:lnTo>
                    <a:lnTo>
                      <a:pt x="344796" y="235672"/>
                    </a:lnTo>
                    <a:lnTo>
                      <a:pt x="153787" y="276328"/>
                    </a:lnTo>
                    <a:lnTo>
                      <a:pt x="38582" y="291306"/>
                    </a:lnTo>
                    <a:lnTo>
                      <a:pt x="0" y="293446"/>
                    </a:lnTo>
                  </a:path>
                </a:pathLst>
              </a:custGeom>
              <a:ln w="12268">
                <a:solidFill>
                  <a:srgbClr val="57B4C9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13">
                <a:extLst>
                  <a:ext uri="{FF2B5EF4-FFF2-40B4-BE49-F238E27FC236}">
                    <a16:creationId xmlns:a16="http://schemas.microsoft.com/office/drawing/2014/main" id="{6D2715FD-8253-B012-9A58-0DF1962ACB4C}"/>
                  </a:ext>
                </a:extLst>
              </p:cNvPr>
              <p:cNvSpPr/>
              <p:nvPr/>
            </p:nvSpPr>
            <p:spPr>
              <a:xfrm>
                <a:off x="7512923" y="831357"/>
                <a:ext cx="1337310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337309" h="98425">
                    <a:moveTo>
                      <a:pt x="1336802" y="0"/>
                    </a:moveTo>
                    <a:lnTo>
                      <a:pt x="1246286" y="52884"/>
                    </a:lnTo>
                    <a:lnTo>
                      <a:pt x="1175132" y="80702"/>
                    </a:lnTo>
                    <a:lnTo>
                      <a:pt x="1086454" y="92622"/>
                    </a:lnTo>
                    <a:lnTo>
                      <a:pt x="943368" y="97815"/>
                    </a:lnTo>
                    <a:lnTo>
                      <a:pt x="902075" y="98323"/>
                    </a:lnTo>
                    <a:lnTo>
                      <a:pt x="855575" y="97860"/>
                    </a:lnTo>
                    <a:lnTo>
                      <a:pt x="804623" y="96542"/>
                    </a:lnTo>
                    <a:lnTo>
                      <a:pt x="749976" y="94482"/>
                    </a:lnTo>
                    <a:lnTo>
                      <a:pt x="692386" y="91795"/>
                    </a:lnTo>
                    <a:lnTo>
                      <a:pt x="632610" y="88593"/>
                    </a:lnTo>
                    <a:lnTo>
                      <a:pt x="571402" y="84993"/>
                    </a:lnTo>
                    <a:lnTo>
                      <a:pt x="509518" y="81107"/>
                    </a:lnTo>
                    <a:lnTo>
                      <a:pt x="447711" y="77050"/>
                    </a:lnTo>
                    <a:lnTo>
                      <a:pt x="386736" y="72936"/>
                    </a:lnTo>
                    <a:lnTo>
                      <a:pt x="327350" y="68879"/>
                    </a:lnTo>
                    <a:lnTo>
                      <a:pt x="270306" y="64993"/>
                    </a:lnTo>
                    <a:lnTo>
                      <a:pt x="216359" y="61393"/>
                    </a:lnTo>
                    <a:lnTo>
                      <a:pt x="166265" y="58191"/>
                    </a:lnTo>
                    <a:lnTo>
                      <a:pt x="120778" y="55504"/>
                    </a:lnTo>
                    <a:lnTo>
                      <a:pt x="80653" y="53444"/>
                    </a:lnTo>
                    <a:lnTo>
                      <a:pt x="19509" y="51663"/>
                    </a:lnTo>
                    <a:lnTo>
                      <a:pt x="0" y="52171"/>
                    </a:lnTo>
                  </a:path>
                </a:pathLst>
              </a:custGeom>
              <a:ln w="12268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14">
                <a:extLst>
                  <a:ext uri="{FF2B5EF4-FFF2-40B4-BE49-F238E27FC236}">
                    <a16:creationId xmlns:a16="http://schemas.microsoft.com/office/drawing/2014/main" id="{089E91F5-0C4E-D5F3-A337-9217FBBD2ECF}"/>
                  </a:ext>
                </a:extLst>
              </p:cNvPr>
              <p:cNvSpPr/>
              <p:nvPr/>
            </p:nvSpPr>
            <p:spPr>
              <a:xfrm>
                <a:off x="9065375" y="689275"/>
                <a:ext cx="0" cy="42545"/>
              </a:xfrm>
              <a:custGeom>
                <a:avLst/>
                <a:gdLst/>
                <a:ahLst/>
                <a:cxnLst/>
                <a:rect l="l" t="t" r="r" b="b"/>
                <a:pathLst>
                  <a:path h="42545">
                    <a:moveTo>
                      <a:pt x="0" y="42456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15">
                <a:extLst>
                  <a:ext uri="{FF2B5EF4-FFF2-40B4-BE49-F238E27FC236}">
                    <a16:creationId xmlns:a16="http://schemas.microsoft.com/office/drawing/2014/main" id="{1B7DE160-EF18-2F46-8F9D-8C9DF394903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839680" y="716554"/>
                <a:ext cx="189179" cy="124401"/>
              </a:xfrm>
              <a:prstGeom prst="rect">
                <a:avLst/>
              </a:prstGeom>
            </p:spPr>
          </p:pic>
        </p:grpSp>
        <p:grpSp>
          <p:nvGrpSpPr>
            <p:cNvPr id="33" name="object 16">
              <a:extLst>
                <a:ext uri="{FF2B5EF4-FFF2-40B4-BE49-F238E27FC236}">
                  <a16:creationId xmlns:a16="http://schemas.microsoft.com/office/drawing/2014/main" id="{0FAAAEB2-834F-62C5-917F-44482F1A6DE6}"/>
                </a:ext>
              </a:extLst>
            </p:cNvPr>
            <p:cNvGrpSpPr/>
            <p:nvPr/>
          </p:nvGrpSpPr>
          <p:grpSpPr>
            <a:xfrm>
              <a:off x="8177608" y="407065"/>
              <a:ext cx="186690" cy="123825"/>
              <a:chOff x="9192676" y="717458"/>
              <a:chExt cx="186690" cy="123825"/>
            </a:xfrm>
          </p:grpSpPr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id="{5F280370-DAA5-E3B0-FA32-0729BD76D998}"/>
                  </a:ext>
                </a:extLst>
              </p:cNvPr>
              <p:cNvSpPr/>
              <p:nvPr/>
            </p:nvSpPr>
            <p:spPr>
              <a:xfrm>
                <a:off x="9201878" y="726659"/>
                <a:ext cx="168275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68275" h="105409">
                    <a:moveTo>
                      <a:pt x="168173" y="0"/>
                    </a:moveTo>
                    <a:lnTo>
                      <a:pt x="0" y="0"/>
                    </a:lnTo>
                    <a:lnTo>
                      <a:pt x="0" y="105067"/>
                    </a:lnTo>
                    <a:lnTo>
                      <a:pt x="166496" y="105067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18">
                <a:extLst>
                  <a:ext uri="{FF2B5EF4-FFF2-40B4-BE49-F238E27FC236}">
                    <a16:creationId xmlns:a16="http://schemas.microsoft.com/office/drawing/2014/main" id="{B73B6B56-C363-D4CB-9E13-276D79F6783F}"/>
                  </a:ext>
                </a:extLst>
              </p:cNvPr>
              <p:cNvSpPr/>
              <p:nvPr/>
            </p:nvSpPr>
            <p:spPr>
              <a:xfrm>
                <a:off x="9201881" y="778827"/>
                <a:ext cx="1651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65100">
                    <a:moveTo>
                      <a:pt x="164795" y="0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7" name="object 19">
              <a:extLst>
                <a:ext uri="{FF2B5EF4-FFF2-40B4-BE49-F238E27FC236}">
                  <a16:creationId xmlns:a16="http://schemas.microsoft.com/office/drawing/2014/main" id="{D7402F8A-99B5-324D-6CAC-3E7B24B161D2}"/>
                </a:ext>
              </a:extLst>
            </p:cNvPr>
            <p:cNvGrpSpPr/>
            <p:nvPr/>
          </p:nvGrpSpPr>
          <p:grpSpPr>
            <a:xfrm>
              <a:off x="8783264" y="406200"/>
              <a:ext cx="172720" cy="114300"/>
              <a:chOff x="9798332" y="716593"/>
              <a:chExt cx="172720" cy="114300"/>
            </a:xfrm>
          </p:grpSpPr>
          <p:sp>
            <p:nvSpPr>
              <p:cNvPr id="39" name="object 20">
                <a:extLst>
                  <a:ext uri="{FF2B5EF4-FFF2-40B4-BE49-F238E27FC236}">
                    <a16:creationId xmlns:a16="http://schemas.microsoft.com/office/drawing/2014/main" id="{4814C19C-6DE7-7774-E1B3-574B50480A7C}"/>
                  </a:ext>
                </a:extLst>
              </p:cNvPr>
              <p:cNvSpPr/>
              <p:nvPr/>
            </p:nvSpPr>
            <p:spPr>
              <a:xfrm>
                <a:off x="9798332" y="725794"/>
                <a:ext cx="1727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72720">
                    <a:moveTo>
                      <a:pt x="0" y="0"/>
                    </a:moveTo>
                    <a:lnTo>
                      <a:pt x="172148" y="0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21">
                <a:extLst>
                  <a:ext uri="{FF2B5EF4-FFF2-40B4-BE49-F238E27FC236}">
                    <a16:creationId xmlns:a16="http://schemas.microsoft.com/office/drawing/2014/main" id="{22749428-7729-131C-E871-5A398A557BF1}"/>
                  </a:ext>
                </a:extLst>
              </p:cNvPr>
              <p:cNvSpPr/>
              <p:nvPr/>
            </p:nvSpPr>
            <p:spPr>
              <a:xfrm>
                <a:off x="9882305" y="734482"/>
                <a:ext cx="0" cy="96520"/>
              </a:xfrm>
              <a:custGeom>
                <a:avLst/>
                <a:gdLst/>
                <a:ahLst/>
                <a:cxnLst/>
                <a:rect l="l" t="t" r="r" b="b"/>
                <a:pathLst>
                  <a:path h="96519">
                    <a:moveTo>
                      <a:pt x="0" y="96367"/>
                    </a:moveTo>
                    <a:lnTo>
                      <a:pt x="0" y="0"/>
                    </a:lnTo>
                  </a:path>
                </a:pathLst>
              </a:custGeom>
              <a:ln w="18402">
                <a:solidFill>
                  <a:srgbClr val="009E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38" name="object 22">
              <a:extLst>
                <a:ext uri="{FF2B5EF4-FFF2-40B4-BE49-F238E27FC236}">
                  <a16:creationId xmlns:a16="http://schemas.microsoft.com/office/drawing/2014/main" id="{428738FE-2D5A-3B8F-70FC-C6F780991FC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82284" y="407936"/>
              <a:ext cx="193675" cy="121716"/>
            </a:xfrm>
            <a:prstGeom prst="rect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A56A387-CEC7-EF21-1FEF-8D8034FB0E9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78" t="50000" r="1629"/>
          <a:stretch>
            <a:fillRect/>
          </a:stretch>
        </p:blipFill>
        <p:spPr>
          <a:xfrm>
            <a:off x="4458372" y="45251"/>
            <a:ext cx="4697446" cy="80929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E9E04C8-730B-E7FD-3043-93F709E3623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302" r="6987" b="50000"/>
          <a:stretch>
            <a:fillRect/>
          </a:stretch>
        </p:blipFill>
        <p:spPr>
          <a:xfrm>
            <a:off x="1" y="19755"/>
            <a:ext cx="4458371" cy="83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655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47A8FEE-791E-6222-1F07-5FD250F37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339" y="0"/>
            <a:ext cx="4847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595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4B63CB92-D3E5-456A-2E8C-49B2709473A1}"/>
              </a:ext>
            </a:extLst>
          </p:cNvPr>
          <p:cNvSpPr txBox="1">
            <a:spLocks/>
          </p:cNvSpPr>
          <p:nvPr/>
        </p:nvSpPr>
        <p:spPr>
          <a:xfrm>
            <a:off x="388207" y="373633"/>
            <a:ext cx="3002693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OBJECTIFS</a:t>
            </a:r>
            <a:endParaRPr lang="fr-FR"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 la filière solaire</a:t>
            </a:r>
            <a:endParaRPr lang="fr-FR" sz="2100" dirty="0">
              <a:highlight>
                <a:srgbClr val="FFFF00"/>
              </a:highlight>
              <a:latin typeface="Abel" panose="02000506030000020004" pitchFamily="2" charset="0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E511AE-B2E6-911A-8525-5B81C762897C}"/>
              </a:ext>
            </a:extLst>
          </p:cNvPr>
          <p:cNvSpPr txBox="1"/>
          <p:nvPr/>
        </p:nvSpPr>
        <p:spPr>
          <a:xfrm>
            <a:off x="459096" y="1619043"/>
            <a:ext cx="397588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defRPr/>
            </a:pPr>
            <a:r>
              <a:rPr lang="fr-FR" sz="1400" dirty="0">
                <a:solidFill>
                  <a:srgbClr val="343432"/>
                </a:solidFill>
                <a:latin typeface="Abel" panose="02000506030000020004" pitchFamily="2" charset="0"/>
              </a:rPr>
              <a:t>Dans le cadre de la version 2019 – 2028, les objectifs des capacités installées concernant le photovoltaïque sont assez clairs : sur les cinq années à venir, raccorder au réseau deux fois les capacités installées ces treize dernières années.</a:t>
            </a:r>
            <a:endParaRPr lang="en-US" sz="1400" dirty="0">
              <a:solidFill>
                <a:srgbClr val="343432"/>
              </a:solidFill>
              <a:latin typeface="Abel" panose="02000506030000020004" pitchFamily="2" charset="0"/>
            </a:endParaRP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211F8A85-C8A1-612A-9835-F3008FBA2D65}"/>
              </a:ext>
            </a:extLst>
          </p:cNvPr>
          <p:cNvGrpSpPr/>
          <p:nvPr/>
        </p:nvGrpSpPr>
        <p:grpSpPr>
          <a:xfrm>
            <a:off x="5139133" y="325797"/>
            <a:ext cx="3616660" cy="1632880"/>
            <a:chOff x="0" y="0"/>
            <a:chExt cx="1491847" cy="482774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51BE1455-76CE-7385-24A8-8A4C667288BF}"/>
                </a:ext>
              </a:extLst>
            </p:cNvPr>
            <p:cNvSpPr/>
            <p:nvPr/>
          </p:nvSpPr>
          <p:spPr>
            <a:xfrm>
              <a:off x="0" y="0"/>
              <a:ext cx="1491847" cy="482774"/>
            </a:xfrm>
            <a:custGeom>
              <a:avLst/>
              <a:gdLst/>
              <a:ahLst/>
              <a:cxnLst/>
              <a:rect l="l" t="t" r="r" b="b"/>
              <a:pathLst>
                <a:path w="1491847" h="482774">
                  <a:moveTo>
                    <a:pt x="38431" y="0"/>
                  </a:moveTo>
                  <a:lnTo>
                    <a:pt x="1453415" y="0"/>
                  </a:lnTo>
                  <a:cubicBezTo>
                    <a:pt x="1463608" y="0"/>
                    <a:pt x="1473383" y="4049"/>
                    <a:pt x="1480590" y="11256"/>
                  </a:cubicBezTo>
                  <a:cubicBezTo>
                    <a:pt x="1487798" y="18464"/>
                    <a:pt x="1491847" y="28239"/>
                    <a:pt x="1491847" y="38431"/>
                  </a:cubicBezTo>
                  <a:lnTo>
                    <a:pt x="1491847" y="444342"/>
                  </a:lnTo>
                  <a:cubicBezTo>
                    <a:pt x="1491847" y="454535"/>
                    <a:pt x="1487798" y="464310"/>
                    <a:pt x="1480590" y="471517"/>
                  </a:cubicBezTo>
                  <a:cubicBezTo>
                    <a:pt x="1473383" y="478725"/>
                    <a:pt x="1463608" y="482774"/>
                    <a:pt x="1453415" y="482774"/>
                  </a:cubicBezTo>
                  <a:lnTo>
                    <a:pt x="38431" y="482774"/>
                  </a:lnTo>
                  <a:cubicBezTo>
                    <a:pt x="28239" y="482774"/>
                    <a:pt x="18464" y="478725"/>
                    <a:pt x="11256" y="471517"/>
                  </a:cubicBezTo>
                  <a:cubicBezTo>
                    <a:pt x="4049" y="464310"/>
                    <a:pt x="0" y="454535"/>
                    <a:pt x="0" y="444342"/>
                  </a:cubicBezTo>
                  <a:lnTo>
                    <a:pt x="0" y="38431"/>
                  </a:lnTo>
                  <a:cubicBezTo>
                    <a:pt x="0" y="28239"/>
                    <a:pt x="4049" y="18464"/>
                    <a:pt x="11256" y="11256"/>
                  </a:cubicBezTo>
                  <a:cubicBezTo>
                    <a:pt x="18464" y="4049"/>
                    <a:pt x="28239" y="0"/>
                    <a:pt x="38431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EEF77A3A-C7E8-6FE6-C6B9-D1ACC38623A3}"/>
                </a:ext>
              </a:extLst>
            </p:cNvPr>
            <p:cNvSpPr txBox="1"/>
            <p:nvPr/>
          </p:nvSpPr>
          <p:spPr>
            <a:xfrm>
              <a:off x="0" y="-38100"/>
              <a:ext cx="1491847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:a16="http://schemas.microsoft.com/office/drawing/2014/main" id="{CADAF69C-D313-388D-E593-7B9C1DC608B5}"/>
              </a:ext>
            </a:extLst>
          </p:cNvPr>
          <p:cNvGrpSpPr/>
          <p:nvPr/>
        </p:nvGrpSpPr>
        <p:grpSpPr>
          <a:xfrm>
            <a:off x="5104771" y="2229941"/>
            <a:ext cx="3616660" cy="1529114"/>
            <a:chOff x="0" y="0"/>
            <a:chExt cx="1491847" cy="482774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68BEA527-E2B2-0580-FA40-FC2E340E54A3}"/>
                </a:ext>
              </a:extLst>
            </p:cNvPr>
            <p:cNvSpPr/>
            <p:nvPr/>
          </p:nvSpPr>
          <p:spPr>
            <a:xfrm>
              <a:off x="0" y="0"/>
              <a:ext cx="1491847" cy="482774"/>
            </a:xfrm>
            <a:custGeom>
              <a:avLst/>
              <a:gdLst/>
              <a:ahLst/>
              <a:cxnLst/>
              <a:rect l="l" t="t" r="r" b="b"/>
              <a:pathLst>
                <a:path w="1491847" h="482774">
                  <a:moveTo>
                    <a:pt x="38431" y="0"/>
                  </a:moveTo>
                  <a:lnTo>
                    <a:pt x="1453415" y="0"/>
                  </a:lnTo>
                  <a:cubicBezTo>
                    <a:pt x="1463608" y="0"/>
                    <a:pt x="1473383" y="4049"/>
                    <a:pt x="1480590" y="11256"/>
                  </a:cubicBezTo>
                  <a:cubicBezTo>
                    <a:pt x="1487798" y="18464"/>
                    <a:pt x="1491847" y="28239"/>
                    <a:pt x="1491847" y="38431"/>
                  </a:cubicBezTo>
                  <a:lnTo>
                    <a:pt x="1491847" y="444342"/>
                  </a:lnTo>
                  <a:cubicBezTo>
                    <a:pt x="1491847" y="454535"/>
                    <a:pt x="1487798" y="464310"/>
                    <a:pt x="1480590" y="471517"/>
                  </a:cubicBezTo>
                  <a:cubicBezTo>
                    <a:pt x="1473383" y="478725"/>
                    <a:pt x="1463608" y="482774"/>
                    <a:pt x="1453415" y="482774"/>
                  </a:cubicBezTo>
                  <a:lnTo>
                    <a:pt x="38431" y="482774"/>
                  </a:lnTo>
                  <a:cubicBezTo>
                    <a:pt x="28239" y="482774"/>
                    <a:pt x="18464" y="478725"/>
                    <a:pt x="11256" y="471517"/>
                  </a:cubicBezTo>
                  <a:cubicBezTo>
                    <a:pt x="4049" y="464310"/>
                    <a:pt x="0" y="454535"/>
                    <a:pt x="0" y="444342"/>
                  </a:cubicBezTo>
                  <a:lnTo>
                    <a:pt x="0" y="38431"/>
                  </a:lnTo>
                  <a:cubicBezTo>
                    <a:pt x="0" y="28239"/>
                    <a:pt x="4049" y="18464"/>
                    <a:pt x="11256" y="11256"/>
                  </a:cubicBezTo>
                  <a:cubicBezTo>
                    <a:pt x="18464" y="4049"/>
                    <a:pt x="28239" y="0"/>
                    <a:pt x="38431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15">
              <a:extLst>
                <a:ext uri="{FF2B5EF4-FFF2-40B4-BE49-F238E27FC236}">
                  <a16:creationId xmlns:a16="http://schemas.microsoft.com/office/drawing/2014/main" id="{7B00594E-C46A-1638-91AB-D78D859281B8}"/>
                </a:ext>
              </a:extLst>
            </p:cNvPr>
            <p:cNvSpPr txBox="1"/>
            <p:nvPr/>
          </p:nvSpPr>
          <p:spPr>
            <a:xfrm>
              <a:off x="0" y="-38100"/>
              <a:ext cx="1491847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A2B7E3AC-FB39-5284-19B7-25F701BAB25F}"/>
              </a:ext>
            </a:extLst>
          </p:cNvPr>
          <p:cNvGrpSpPr/>
          <p:nvPr/>
        </p:nvGrpSpPr>
        <p:grpSpPr>
          <a:xfrm>
            <a:off x="5104771" y="3990041"/>
            <a:ext cx="3616660" cy="2178124"/>
            <a:chOff x="0" y="0"/>
            <a:chExt cx="1491847" cy="482774"/>
          </a:xfrm>
        </p:grpSpPr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59DB2683-1351-31E7-5672-550E5A739E85}"/>
                </a:ext>
              </a:extLst>
            </p:cNvPr>
            <p:cNvSpPr/>
            <p:nvPr/>
          </p:nvSpPr>
          <p:spPr>
            <a:xfrm>
              <a:off x="0" y="0"/>
              <a:ext cx="1491847" cy="482774"/>
            </a:xfrm>
            <a:custGeom>
              <a:avLst/>
              <a:gdLst/>
              <a:ahLst/>
              <a:cxnLst/>
              <a:rect l="l" t="t" r="r" b="b"/>
              <a:pathLst>
                <a:path w="1491847" h="482774">
                  <a:moveTo>
                    <a:pt x="38431" y="0"/>
                  </a:moveTo>
                  <a:lnTo>
                    <a:pt x="1453415" y="0"/>
                  </a:lnTo>
                  <a:cubicBezTo>
                    <a:pt x="1463608" y="0"/>
                    <a:pt x="1473383" y="4049"/>
                    <a:pt x="1480590" y="11256"/>
                  </a:cubicBezTo>
                  <a:cubicBezTo>
                    <a:pt x="1487798" y="18464"/>
                    <a:pt x="1491847" y="28239"/>
                    <a:pt x="1491847" y="38431"/>
                  </a:cubicBezTo>
                  <a:lnTo>
                    <a:pt x="1491847" y="444342"/>
                  </a:lnTo>
                  <a:cubicBezTo>
                    <a:pt x="1491847" y="454535"/>
                    <a:pt x="1487798" y="464310"/>
                    <a:pt x="1480590" y="471517"/>
                  </a:cubicBezTo>
                  <a:cubicBezTo>
                    <a:pt x="1473383" y="478725"/>
                    <a:pt x="1463608" y="482774"/>
                    <a:pt x="1453415" y="482774"/>
                  </a:cubicBezTo>
                  <a:lnTo>
                    <a:pt x="38431" y="482774"/>
                  </a:lnTo>
                  <a:cubicBezTo>
                    <a:pt x="28239" y="482774"/>
                    <a:pt x="18464" y="478725"/>
                    <a:pt x="11256" y="471517"/>
                  </a:cubicBezTo>
                  <a:cubicBezTo>
                    <a:pt x="4049" y="464310"/>
                    <a:pt x="0" y="454535"/>
                    <a:pt x="0" y="444342"/>
                  </a:cubicBezTo>
                  <a:lnTo>
                    <a:pt x="0" y="38431"/>
                  </a:lnTo>
                  <a:cubicBezTo>
                    <a:pt x="0" y="28239"/>
                    <a:pt x="4049" y="18464"/>
                    <a:pt x="11256" y="11256"/>
                  </a:cubicBezTo>
                  <a:cubicBezTo>
                    <a:pt x="18464" y="4049"/>
                    <a:pt x="28239" y="0"/>
                    <a:pt x="38431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A503752F-E725-1E18-BC55-C834550E9139}"/>
                </a:ext>
              </a:extLst>
            </p:cNvPr>
            <p:cNvSpPr txBox="1"/>
            <p:nvPr/>
          </p:nvSpPr>
          <p:spPr>
            <a:xfrm>
              <a:off x="0" y="-38100"/>
              <a:ext cx="1491847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TextBox 41">
            <a:extLst>
              <a:ext uri="{FF2B5EF4-FFF2-40B4-BE49-F238E27FC236}">
                <a16:creationId xmlns:a16="http://schemas.microsoft.com/office/drawing/2014/main" id="{D9B33733-F9B6-050F-2508-7816270459DB}"/>
              </a:ext>
            </a:extLst>
          </p:cNvPr>
          <p:cNvSpPr txBox="1"/>
          <p:nvPr/>
        </p:nvSpPr>
        <p:spPr>
          <a:xfrm>
            <a:off x="5348853" y="4481450"/>
            <a:ext cx="3103670" cy="18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bel" panose="02000506030000020004" pitchFamily="2" charset="0"/>
            </a:endParaRPr>
          </a:p>
          <a:p>
            <a:pPr marL="388620" marR="0" lvl="1" indent="-19431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Conforter le mix énergétique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, en développant les énergies renouvelables.</a:t>
            </a:r>
          </a:p>
          <a:p>
            <a:pPr marL="388620" marR="0" lvl="1" indent="-19431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sz="1200" b="1" dirty="0">
                <a:solidFill>
                  <a:srgbClr val="231F20"/>
                </a:solidFill>
                <a:latin typeface="Abel" panose="02000506030000020004" pitchFamily="2" charset="0"/>
              </a:rPr>
              <a:t>Décentralisation</a:t>
            </a:r>
            <a:r>
              <a:rPr lang="fr-FR" sz="1200" dirty="0">
                <a:solidFill>
                  <a:srgbClr val="231F20"/>
                </a:solidFill>
                <a:latin typeface="Abel" panose="02000506030000020004" pitchFamily="2" charset="0"/>
              </a:rPr>
              <a:t> de la génération et stockage d’électricité</a:t>
            </a:r>
          </a:p>
          <a:p>
            <a:pPr marL="388620" marR="0" lvl="1" indent="-19431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sz="1200" b="1" dirty="0">
                <a:solidFill>
                  <a:srgbClr val="231F20"/>
                </a:solidFill>
                <a:latin typeface="Abel" panose="02000506030000020004" pitchFamily="2" charset="0"/>
              </a:rPr>
              <a:t>Encourager un progrès </a:t>
            </a:r>
            <a:r>
              <a:rPr lang="fr-FR" sz="1200" dirty="0">
                <a:solidFill>
                  <a:srgbClr val="231F20"/>
                </a:solidFill>
                <a:latin typeface="Abel" panose="02000506030000020004" pitchFamily="2" charset="0"/>
              </a:rPr>
              <a:t>technologique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bel" panose="0200050603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bel" panose="02000506030000020004" pitchFamily="2" charset="0"/>
            </a:endParaRPr>
          </a:p>
        </p:txBody>
      </p:sp>
      <p:sp>
        <p:nvSpPr>
          <p:cNvPr id="16" name="TextBox 42">
            <a:extLst>
              <a:ext uri="{FF2B5EF4-FFF2-40B4-BE49-F238E27FC236}">
                <a16:creationId xmlns:a16="http://schemas.microsoft.com/office/drawing/2014/main" id="{2A954514-E493-8265-9E13-ECBCD70BF925}"/>
              </a:ext>
            </a:extLst>
          </p:cNvPr>
          <p:cNvSpPr txBox="1"/>
          <p:nvPr/>
        </p:nvSpPr>
        <p:spPr>
          <a:xfrm>
            <a:off x="5452956" y="4099871"/>
            <a:ext cx="2618559" cy="3384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Accélérer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 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la transition </a:t>
            </a:r>
            <a:r>
              <a:rPr kumimoji="0" lang="en-US" sz="1400" i="0" u="none" strike="noStrike" kern="1200" cap="none" spc="0" normalizeH="0" baseline="0" noProof="0" dirty="0" err="1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énergétique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: </a:t>
            </a:r>
          </a:p>
        </p:txBody>
      </p:sp>
      <p:sp>
        <p:nvSpPr>
          <p:cNvPr id="17" name="TextBox 39">
            <a:extLst>
              <a:ext uri="{FF2B5EF4-FFF2-40B4-BE49-F238E27FC236}">
                <a16:creationId xmlns:a16="http://schemas.microsoft.com/office/drawing/2014/main" id="{36DAB88B-59AE-481F-61BA-BDB0002BA50F}"/>
              </a:ext>
            </a:extLst>
          </p:cNvPr>
          <p:cNvSpPr txBox="1"/>
          <p:nvPr/>
        </p:nvSpPr>
        <p:spPr>
          <a:xfrm>
            <a:off x="5348853" y="2593240"/>
            <a:ext cx="3336051" cy="1039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bel" panose="02000506030000020004" pitchFamily="2" charset="0"/>
            </a:endParaRPr>
          </a:p>
          <a:p>
            <a:pPr marL="388620" marR="0" lvl="1" indent="-194310" algn="l" defTabSz="914400" rtl="0" eaLnBrk="1" fontAlgn="auto" latinLnBrk="0" hangingPunct="1">
              <a:lnSpc>
                <a:spcPts val="2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3 à 5 ans de neutralité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carbone pour les parcs PV</a:t>
            </a:r>
          </a:p>
          <a:p>
            <a:pPr marL="388620" marR="0" lvl="1" indent="-194310" algn="l" defTabSz="914400" rtl="0" eaLnBrk="1" fontAlgn="auto" latinLnBrk="0" hangingPunct="1">
              <a:lnSpc>
                <a:spcPts val="2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Complémentarité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 avec les autres énergies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Réduire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 les émissions de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gaz à effet de serre</a:t>
            </a:r>
          </a:p>
        </p:txBody>
      </p:sp>
      <p:sp>
        <p:nvSpPr>
          <p:cNvPr id="18" name="TextBox 40">
            <a:extLst>
              <a:ext uri="{FF2B5EF4-FFF2-40B4-BE49-F238E27FC236}">
                <a16:creationId xmlns:a16="http://schemas.microsoft.com/office/drawing/2014/main" id="{C6B935AD-EB02-9BD8-8A01-AB514032C3E3}"/>
              </a:ext>
            </a:extLst>
          </p:cNvPr>
          <p:cNvSpPr txBox="1"/>
          <p:nvPr/>
        </p:nvSpPr>
        <p:spPr>
          <a:xfrm>
            <a:off x="5598475" y="2299493"/>
            <a:ext cx="4100514" cy="338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rgbClr val="106861"/>
                </a:solidFill>
                <a:latin typeface="Abel" panose="02000506030000020004" pitchFamily="2" charset="0"/>
              </a:rPr>
              <a:t>Atteindre</a:t>
            </a:r>
            <a:r>
              <a:rPr lang="en-US" sz="1400" dirty="0">
                <a:solidFill>
                  <a:srgbClr val="106861"/>
                </a:solidFill>
                <a:latin typeface="Abel" panose="02000506030000020004" pitchFamily="2" charset="0"/>
              </a:rPr>
              <a:t> les </a:t>
            </a:r>
            <a:r>
              <a:rPr lang="en-US" sz="1400" dirty="0" err="1">
                <a:solidFill>
                  <a:srgbClr val="106861"/>
                </a:solidFill>
                <a:latin typeface="Abel" panose="02000506030000020004" pitchFamily="2" charset="0"/>
              </a:rPr>
              <a:t>objectifs</a:t>
            </a:r>
            <a:r>
              <a:rPr lang="en-US" sz="1400" dirty="0">
                <a:solidFill>
                  <a:srgbClr val="106861"/>
                </a:solidFill>
                <a:latin typeface="Abel" panose="02000506030000020004" pitchFamily="2" charset="0"/>
              </a:rPr>
              <a:t> de </a:t>
            </a:r>
            <a:r>
              <a:rPr lang="en-US" sz="1400" b="1" dirty="0" err="1">
                <a:solidFill>
                  <a:srgbClr val="106861"/>
                </a:solidFill>
                <a:latin typeface="Abel" panose="02000506030000020004" pitchFamily="2" charset="0"/>
              </a:rPr>
              <a:t>décarbonation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rgbClr val="106861"/>
              </a:solidFill>
              <a:effectLst/>
              <a:uLnTx/>
              <a:uFillTx/>
              <a:latin typeface="Abel" panose="02000506030000020004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8655F28-2387-5E2F-76D2-C0EA3AC57F3C}"/>
              </a:ext>
            </a:extLst>
          </p:cNvPr>
          <p:cNvSpPr txBox="1"/>
          <p:nvPr/>
        </p:nvSpPr>
        <p:spPr>
          <a:xfrm>
            <a:off x="5581529" y="1148173"/>
            <a:ext cx="2912518" cy="647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8620" marR="0" lvl="1" indent="-19431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sz="1100" b="1" dirty="0">
                <a:solidFill>
                  <a:srgbClr val="231F20"/>
                </a:solidFill>
                <a:latin typeface="Abel" panose="02000506030000020004" pitchFamily="2" charset="0"/>
              </a:rPr>
              <a:t>Améliorer</a:t>
            </a:r>
            <a:r>
              <a:rPr lang="fr-FR" sz="1100" dirty="0">
                <a:solidFill>
                  <a:srgbClr val="231F20"/>
                </a:solidFill>
                <a:latin typeface="Abel" panose="02000506030000020004" pitchFamily="2" charset="0"/>
              </a:rPr>
              <a:t> notre </a:t>
            </a:r>
            <a:r>
              <a:rPr lang="fr-FR" sz="1100" b="1" dirty="0">
                <a:solidFill>
                  <a:srgbClr val="231F20"/>
                </a:solidFill>
                <a:latin typeface="Abel" panose="02000506030000020004" pitchFamily="2" charset="0"/>
              </a:rPr>
              <a:t>balance commerciale </a:t>
            </a:r>
            <a:r>
              <a:rPr lang="fr-FR" sz="1100" dirty="0">
                <a:solidFill>
                  <a:srgbClr val="231F20"/>
                </a:solidFill>
                <a:latin typeface="Abel" panose="02000506030000020004" pitchFamily="2" charset="0"/>
              </a:rPr>
              <a:t>en limitant l’importation d’énergie.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bel" panose="02000506030000020004" pitchFamily="2" charset="0"/>
              </a:rPr>
              <a:t> </a:t>
            </a:r>
          </a:p>
        </p:txBody>
      </p:sp>
      <p:sp>
        <p:nvSpPr>
          <p:cNvPr id="21" name="Freeform 24">
            <a:extLst>
              <a:ext uri="{FF2B5EF4-FFF2-40B4-BE49-F238E27FC236}">
                <a16:creationId xmlns:a16="http://schemas.microsoft.com/office/drawing/2014/main" id="{D2D804CC-BEF9-FAF9-58AB-1D7B135BFBBC}"/>
              </a:ext>
            </a:extLst>
          </p:cNvPr>
          <p:cNvSpPr/>
          <p:nvPr/>
        </p:nvSpPr>
        <p:spPr>
          <a:xfrm>
            <a:off x="4837633" y="736037"/>
            <a:ext cx="656272" cy="738665"/>
          </a:xfrm>
          <a:custGeom>
            <a:avLst/>
            <a:gdLst/>
            <a:ahLst/>
            <a:cxnLst/>
            <a:rect l="l" t="t" r="r" b="b"/>
            <a:pathLst>
              <a:path w="323431" h="323032">
                <a:moveTo>
                  <a:pt x="0" y="0"/>
                </a:moveTo>
                <a:lnTo>
                  <a:pt x="323431" y="0"/>
                </a:lnTo>
                <a:lnTo>
                  <a:pt x="323431" y="323032"/>
                </a:lnTo>
                <a:lnTo>
                  <a:pt x="0" y="323032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33">
            <a:extLst>
              <a:ext uri="{FF2B5EF4-FFF2-40B4-BE49-F238E27FC236}">
                <a16:creationId xmlns:a16="http://schemas.microsoft.com/office/drawing/2014/main" id="{5D47D32C-7F9B-9861-88C7-ACA363B7D4CE}"/>
              </a:ext>
            </a:extLst>
          </p:cNvPr>
          <p:cNvSpPr/>
          <p:nvPr/>
        </p:nvSpPr>
        <p:spPr>
          <a:xfrm>
            <a:off x="4925257" y="810577"/>
            <a:ext cx="527699" cy="589584"/>
          </a:xfrm>
          <a:custGeom>
            <a:avLst/>
            <a:gdLst/>
            <a:ahLst/>
            <a:cxnLst/>
            <a:rect l="l" t="t" r="r" b="b"/>
            <a:pathLst>
              <a:path w="760041" h="898129">
                <a:moveTo>
                  <a:pt x="0" y="0"/>
                </a:moveTo>
                <a:lnTo>
                  <a:pt x="760042" y="0"/>
                </a:lnTo>
                <a:lnTo>
                  <a:pt x="760042" y="898129"/>
                </a:lnTo>
                <a:lnTo>
                  <a:pt x="0" y="898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2356355-33C3-3430-7022-89ED5F899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920" y="2320156"/>
            <a:ext cx="658425" cy="971705"/>
          </a:xfrm>
          <a:prstGeom prst="rect">
            <a:avLst/>
          </a:prstGeom>
        </p:spPr>
      </p:pic>
      <p:sp>
        <p:nvSpPr>
          <p:cNvPr id="24" name="Freeform 34">
            <a:extLst>
              <a:ext uri="{FF2B5EF4-FFF2-40B4-BE49-F238E27FC236}">
                <a16:creationId xmlns:a16="http://schemas.microsoft.com/office/drawing/2014/main" id="{45F94966-F630-8F46-B5DC-30F284D61835}"/>
              </a:ext>
            </a:extLst>
          </p:cNvPr>
          <p:cNvSpPr/>
          <p:nvPr/>
        </p:nvSpPr>
        <p:spPr>
          <a:xfrm>
            <a:off x="4790319" y="2442022"/>
            <a:ext cx="703586" cy="675115"/>
          </a:xfrm>
          <a:custGeom>
            <a:avLst/>
            <a:gdLst/>
            <a:ahLst/>
            <a:cxnLst/>
            <a:rect l="l" t="t" r="r" b="b"/>
            <a:pathLst>
              <a:path w="977290" h="977290">
                <a:moveTo>
                  <a:pt x="0" y="0"/>
                </a:moveTo>
                <a:lnTo>
                  <a:pt x="977290" y="0"/>
                </a:lnTo>
                <a:lnTo>
                  <a:pt x="977290" y="977290"/>
                </a:lnTo>
                <a:lnTo>
                  <a:pt x="0" y="977290"/>
                </a:lnTo>
                <a:lnTo>
                  <a:pt x="0" y="0"/>
                </a:lnTo>
                <a:close/>
              </a:path>
            </a:pathLst>
          </a:cu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80C03BC-2C3C-D066-41C3-413502A3E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582" y="4565324"/>
            <a:ext cx="658425" cy="97170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5BE4DB7-2CD8-379D-ACF8-C5B094BCC2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62" y="3024027"/>
            <a:ext cx="4063315" cy="3260289"/>
          </a:xfrm>
          <a:prstGeom prst="rect">
            <a:avLst/>
          </a:prstGeom>
        </p:spPr>
      </p:pic>
      <p:sp>
        <p:nvSpPr>
          <p:cNvPr id="14" name="Freeform 35">
            <a:extLst>
              <a:ext uri="{FF2B5EF4-FFF2-40B4-BE49-F238E27FC236}">
                <a16:creationId xmlns:a16="http://schemas.microsoft.com/office/drawing/2014/main" id="{0634E695-EDED-BCA9-8CE1-3642BD769109}"/>
              </a:ext>
            </a:extLst>
          </p:cNvPr>
          <p:cNvSpPr/>
          <p:nvPr/>
        </p:nvSpPr>
        <p:spPr>
          <a:xfrm>
            <a:off x="4643121" y="4708600"/>
            <a:ext cx="785886" cy="674283"/>
          </a:xfrm>
          <a:custGeom>
            <a:avLst/>
            <a:gdLst/>
            <a:ahLst/>
            <a:cxnLst/>
            <a:rect l="l" t="t" r="r" b="b"/>
            <a:pathLst>
              <a:path w="1053449" h="922207">
                <a:moveTo>
                  <a:pt x="0" y="0"/>
                </a:moveTo>
                <a:lnTo>
                  <a:pt x="1053449" y="0"/>
                </a:lnTo>
                <a:lnTo>
                  <a:pt x="1053449" y="922207"/>
                </a:lnTo>
                <a:lnTo>
                  <a:pt x="0" y="922207"/>
                </a:lnTo>
                <a:lnTo>
                  <a:pt x="0" y="0"/>
                </a:lnTo>
                <a:close/>
              </a:path>
            </a:pathLst>
          </a:custGeom>
          <a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38">
            <a:extLst>
              <a:ext uri="{FF2B5EF4-FFF2-40B4-BE49-F238E27FC236}">
                <a16:creationId xmlns:a16="http://schemas.microsoft.com/office/drawing/2014/main" id="{3408D369-ABCF-CB51-E355-0BF5CBB8660E}"/>
              </a:ext>
            </a:extLst>
          </p:cNvPr>
          <p:cNvSpPr txBox="1"/>
          <p:nvPr/>
        </p:nvSpPr>
        <p:spPr>
          <a:xfrm>
            <a:off x="5468345" y="354657"/>
            <a:ext cx="3180851" cy="723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Indépendance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et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 sécurité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106861"/>
                </a:solidFill>
                <a:effectLst/>
                <a:uLnTx/>
                <a:uFillTx/>
                <a:latin typeface="Abel" panose="02000506030000020004" pitchFamily="2" charset="0"/>
              </a:rPr>
              <a:t>d’approvisionnement énergétique</a:t>
            </a:r>
          </a:p>
        </p:txBody>
      </p:sp>
    </p:spTree>
    <p:extLst>
      <p:ext uri="{BB962C8B-B14F-4D97-AF65-F5344CB8AC3E}">
        <p14:creationId xmlns:p14="http://schemas.microsoft.com/office/powerpoint/2010/main" val="2964024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AE19F-2847-5F2C-F64F-C99135FF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410D6959-6230-782E-2769-D5E5BE7E3446}"/>
              </a:ext>
            </a:extLst>
          </p:cNvPr>
          <p:cNvSpPr txBox="1">
            <a:spLocks/>
          </p:cNvSpPr>
          <p:nvPr/>
        </p:nvSpPr>
        <p:spPr>
          <a:xfrm>
            <a:off x="388207" y="373633"/>
            <a:ext cx="812606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L’AGRIVOLTAÏSME</a:t>
            </a:r>
            <a:endParaRPr lang="fr-FR" sz="2651" dirty="0">
              <a:highlight>
                <a:srgbClr val="FFFF00"/>
              </a:highlight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En levier de pérennisation</a:t>
            </a:r>
            <a:endParaRPr lang="fr-FR" sz="2100" dirty="0">
              <a:highlight>
                <a:srgbClr val="FFFF00"/>
              </a:highlight>
              <a:latin typeface="Abel" panose="02000506030000020004" pitchFamily="2" charset="0"/>
              <a:cs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58C70A1-E748-0A13-CF39-75A1BBAD33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445" t="9697" r="2883" b="51164"/>
          <a:stretch>
            <a:fillRect/>
          </a:stretch>
        </p:blipFill>
        <p:spPr>
          <a:xfrm>
            <a:off x="4572000" y="1614641"/>
            <a:ext cx="3548457" cy="293579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59396DF-773E-3116-C7F5-EBB722C8A6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56" r="50715" b="35555"/>
          <a:stretch>
            <a:fillRect/>
          </a:stretch>
        </p:blipFill>
        <p:spPr>
          <a:xfrm>
            <a:off x="313855" y="1167569"/>
            <a:ext cx="3668463" cy="4379653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35364392-0506-52D9-7EAC-F16ABBACFFA7}"/>
              </a:ext>
            </a:extLst>
          </p:cNvPr>
          <p:cNvGrpSpPr/>
          <p:nvPr/>
        </p:nvGrpSpPr>
        <p:grpSpPr>
          <a:xfrm>
            <a:off x="4310123" y="4239882"/>
            <a:ext cx="4718255" cy="2020091"/>
            <a:chOff x="4375293" y="4376403"/>
            <a:chExt cx="4718255" cy="202009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77E9D9C9-9C12-5787-7314-7CC885561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2341" t="61198"/>
            <a:stretch>
              <a:fillRect/>
            </a:stretch>
          </p:blipFill>
          <p:spPr>
            <a:xfrm>
              <a:off x="4375293" y="4376403"/>
              <a:ext cx="4718255" cy="2020091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7D210B7-FC42-63A5-706D-AF0E719F230E}"/>
                </a:ext>
              </a:extLst>
            </p:cNvPr>
            <p:cNvSpPr/>
            <p:nvPr/>
          </p:nvSpPr>
          <p:spPr>
            <a:xfrm>
              <a:off x="4375293" y="4376403"/>
              <a:ext cx="393415" cy="2214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82278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29">
            <a:extLst>
              <a:ext uri="{FF2B5EF4-FFF2-40B4-BE49-F238E27FC236}">
                <a16:creationId xmlns:a16="http://schemas.microsoft.com/office/drawing/2014/main" id="{822201E6-3BD2-0E66-B7E8-B03C1BF2F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7" y="373633"/>
            <a:ext cx="8126065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DEUX PROJETS ET UNE ÉTUDE D'IMPACT</a:t>
            </a:r>
            <a:endParaRPr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Localisation de la zone d’étude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1AB0C3-C0EF-60CF-D6D0-30567569C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7" y="1307574"/>
            <a:ext cx="7587606" cy="5365630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A1A0AA6-1CDA-BB6E-FDD3-BBDAAD7D9B73}"/>
              </a:ext>
            </a:extLst>
          </p:cNvPr>
          <p:cNvSpPr/>
          <p:nvPr/>
        </p:nvSpPr>
        <p:spPr>
          <a:xfrm>
            <a:off x="6426679" y="5138134"/>
            <a:ext cx="2775886" cy="1719866"/>
          </a:xfrm>
          <a:prstGeom prst="roundRect">
            <a:avLst/>
          </a:prstGeom>
          <a:solidFill>
            <a:srgbClr val="A9D2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>
              <a:buNone/>
            </a:pPr>
            <a:r>
              <a:rPr lang="fr-FR" sz="1400" dirty="0"/>
              <a:t>Azoudange : Section 16, numéros 2, 80, 78</a:t>
            </a:r>
            <a:br>
              <a:rPr lang="fr-FR" sz="1400" dirty="0"/>
            </a:br>
            <a:r>
              <a:rPr lang="fr-FR" sz="1400" dirty="0"/>
              <a:t>Maizières-lès-Vic : Section 21, numéros 52, 53, 56, 91, 92, 93, 94, 95, 96, 97, 98, 99, 100</a:t>
            </a:r>
            <a:br>
              <a:rPr lang="fr-FR" sz="1400" dirty="0"/>
            </a:br>
            <a:r>
              <a:rPr lang="fr-FR" sz="1400" dirty="0"/>
              <a:t>Maizières-lès-Vic : Section 22, numéros 49, 50, 51</a:t>
            </a:r>
            <a:endParaRPr lang="fr-FR" sz="1400" dirty="0">
              <a:solidFill>
                <a:srgbClr val="000000"/>
              </a:solidFill>
              <a:latin typeface="Abel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695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7F59053-8DA3-B730-30CD-73FAF5E962F2}"/>
              </a:ext>
            </a:extLst>
          </p:cNvPr>
          <p:cNvSpPr txBox="1"/>
          <p:nvPr/>
        </p:nvSpPr>
        <p:spPr>
          <a:xfrm>
            <a:off x="841612" y="2411110"/>
            <a:ext cx="30960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À la vue des nombreux périmètres règlementaires voisins, une synthèse des enjeux a été demandée à </a:t>
            </a:r>
            <a:r>
              <a:rPr lang="fr-FR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Odonat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bel" panose="02000506030000020004" pitchFamily="2" charset="0"/>
              </a:rPr>
              <a:t>. Leur base de données a été transmise aux écologues afin d’orienter au mieux les inventaires.</a:t>
            </a:r>
          </a:p>
        </p:txBody>
      </p:sp>
      <p:pic>
        <p:nvPicPr>
          <p:cNvPr id="7" name="Image 6" descr="Une image contenant texte, carte de visite, Police, logo&#10;&#10;Le contenu généré par l’IA peut être incorrect.">
            <a:extLst>
              <a:ext uri="{FF2B5EF4-FFF2-40B4-BE49-F238E27FC236}">
                <a16:creationId xmlns:a16="http://schemas.microsoft.com/office/drawing/2014/main" id="{4BA7B997-D051-A054-83AB-2D74CC06D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59" y="4478642"/>
            <a:ext cx="2260880" cy="12201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C149CA-2296-7445-8515-C9F156D6A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010" y="857250"/>
            <a:ext cx="3839195" cy="51435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73A986F-F444-8CE6-6ECE-2F669D025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011" y="857250"/>
            <a:ext cx="3867377" cy="5143500"/>
          </a:xfrm>
          <a:prstGeom prst="rect">
            <a:avLst/>
          </a:prstGeom>
        </p:spPr>
      </p:pic>
      <p:pic>
        <p:nvPicPr>
          <p:cNvPr id="5" name="Image 4" descr="Une image contenant texte, car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74BF8B5-12D1-14EF-C4DA-AC6290375D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038"/>
          <a:stretch>
            <a:fillRect/>
          </a:stretch>
        </p:blipFill>
        <p:spPr>
          <a:xfrm>
            <a:off x="4517181" y="857251"/>
            <a:ext cx="3744410" cy="5139044"/>
          </a:xfrm>
          <a:prstGeom prst="rect">
            <a:avLst/>
          </a:prstGeom>
        </p:spPr>
      </p:pic>
      <p:sp>
        <p:nvSpPr>
          <p:cNvPr id="4" name="object 229">
            <a:extLst>
              <a:ext uri="{FF2B5EF4-FFF2-40B4-BE49-F238E27FC236}">
                <a16:creationId xmlns:a16="http://schemas.microsoft.com/office/drawing/2014/main" id="{C8F462FC-99DD-779F-17EC-DCC629C2E1A8}"/>
              </a:ext>
            </a:extLst>
          </p:cNvPr>
          <p:cNvSpPr txBox="1">
            <a:spLocks/>
          </p:cNvSpPr>
          <p:nvPr/>
        </p:nvSpPr>
        <p:spPr>
          <a:xfrm>
            <a:off x="388208" y="386457"/>
            <a:ext cx="3536812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ÉTUDE D’IMPACT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Milieu naturel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280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045F8-F1E9-FE32-31C5-7A2586E12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A6E1A74-C979-3353-6045-17CEF03C36C3}"/>
              </a:ext>
            </a:extLst>
          </p:cNvPr>
          <p:cNvSpPr txBox="1"/>
          <p:nvPr/>
        </p:nvSpPr>
        <p:spPr>
          <a:xfrm>
            <a:off x="608580" y="2411108"/>
            <a:ext cx="30960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Dans un second temps, une délimitation des zones humides a été demandée à </a:t>
            </a:r>
            <a:r>
              <a:rPr lang="fr-FR" b="1" spc="5" dirty="0" err="1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Ecolor</a:t>
            </a:r>
            <a:r>
              <a:rPr lang="fr-FR" b="1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. </a:t>
            </a:r>
            <a:r>
              <a:rPr lang="fr-FR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7 850 m² (</a:t>
            </a:r>
            <a:r>
              <a:rPr lang="fr-FR" spc="5" dirty="0" err="1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Azou</a:t>
            </a:r>
            <a:r>
              <a:rPr lang="fr-FR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.) et 7 588 m</a:t>
            </a:r>
            <a:r>
              <a:rPr lang="fr-FR" spc="5" baseline="3000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2</a:t>
            </a:r>
            <a:r>
              <a:rPr lang="fr-FR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 (Maiz.) de zone humide ont été identifiées sur critères </a:t>
            </a:r>
            <a:r>
              <a:rPr lang="fr-FR" b="1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floristiques</a:t>
            </a:r>
            <a:r>
              <a:rPr lang="fr-FR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 et/ou </a:t>
            </a:r>
            <a:r>
              <a:rPr lang="fr-FR" b="1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pédologiques</a:t>
            </a:r>
            <a:r>
              <a:rPr lang="fr-FR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.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Abel" panose="02000506030000020004" pitchFamily="2" charset="0"/>
            </a:endParaRPr>
          </a:p>
        </p:txBody>
      </p:sp>
      <p:sp>
        <p:nvSpPr>
          <p:cNvPr id="4" name="object 229">
            <a:extLst>
              <a:ext uri="{FF2B5EF4-FFF2-40B4-BE49-F238E27FC236}">
                <a16:creationId xmlns:a16="http://schemas.microsoft.com/office/drawing/2014/main" id="{E78A030F-B858-E0DE-58DA-33A7CB34D8D9}"/>
              </a:ext>
            </a:extLst>
          </p:cNvPr>
          <p:cNvSpPr txBox="1">
            <a:spLocks/>
          </p:cNvSpPr>
          <p:nvPr/>
        </p:nvSpPr>
        <p:spPr>
          <a:xfrm>
            <a:off x="388208" y="386457"/>
            <a:ext cx="3536812" cy="768288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ÉTUDE D’IMPACT</a:t>
            </a:r>
            <a:b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</a:b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Milieu naturel</a:t>
            </a:r>
            <a:endParaRPr lang="fr-FR" sz="2100" dirty="0">
              <a:latin typeface="Abel" panose="02000506030000020004" pitchFamily="2" charset="0"/>
              <a:cs typeface="Calibri"/>
            </a:endParaRPr>
          </a:p>
        </p:txBody>
      </p:sp>
      <p:pic>
        <p:nvPicPr>
          <p:cNvPr id="8" name="Image 7" descr="Une image contenant texte, capture d’écran, carte&#10;&#10;Le contenu généré par l’IA peut être incorrect.">
            <a:extLst>
              <a:ext uri="{FF2B5EF4-FFF2-40B4-BE49-F238E27FC236}">
                <a16:creationId xmlns:a16="http://schemas.microsoft.com/office/drawing/2014/main" id="{4D501185-6442-E0D9-59BD-1C8FDB7ED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4700" y="478417"/>
            <a:ext cx="4690122" cy="589670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11D6BA-570D-51CC-4BED-7C8A6A9ADD65}"/>
              </a:ext>
            </a:extLst>
          </p:cNvPr>
          <p:cNvSpPr/>
          <p:nvPr/>
        </p:nvSpPr>
        <p:spPr>
          <a:xfrm>
            <a:off x="7565366" y="5796951"/>
            <a:ext cx="1259456" cy="500537"/>
          </a:xfrm>
          <a:prstGeom prst="rect">
            <a:avLst/>
          </a:prstGeom>
          <a:solidFill>
            <a:srgbClr val="F6F5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0BA20F2-0FFC-37E3-5E60-251F2715BB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19"/>
          <a:stretch>
            <a:fillRect/>
          </a:stretch>
        </p:blipFill>
        <p:spPr>
          <a:xfrm>
            <a:off x="1676530" y="4508106"/>
            <a:ext cx="960167" cy="1375938"/>
          </a:xfrm>
          <a:prstGeom prst="rect">
            <a:avLst/>
          </a:prstGeom>
          <a:solidFill>
            <a:srgbClr val="6496CF"/>
          </a:solidFill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DC6139C7-952F-2E71-D44D-1140FB54E5A2}"/>
              </a:ext>
            </a:extLst>
          </p:cNvPr>
          <p:cNvGrpSpPr/>
          <p:nvPr/>
        </p:nvGrpSpPr>
        <p:grpSpPr>
          <a:xfrm>
            <a:off x="4163107" y="482874"/>
            <a:ext cx="4661715" cy="5892252"/>
            <a:chOff x="4163107" y="482874"/>
            <a:chExt cx="4661715" cy="5892252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46AC868-6806-33DE-4F70-3CEAD69E0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63107" y="482874"/>
              <a:ext cx="4661715" cy="5892252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14A5F9A-E086-2700-3608-8A16EF9C2127}"/>
                </a:ext>
              </a:extLst>
            </p:cNvPr>
            <p:cNvSpPr/>
            <p:nvPr/>
          </p:nvSpPr>
          <p:spPr>
            <a:xfrm>
              <a:off x="7467470" y="5874589"/>
              <a:ext cx="1259456" cy="500537"/>
            </a:xfrm>
            <a:prstGeom prst="rect">
              <a:avLst/>
            </a:prstGeom>
            <a:solidFill>
              <a:srgbClr val="F6F5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5237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29">
            <a:extLst>
              <a:ext uri="{FF2B5EF4-FFF2-40B4-BE49-F238E27FC236}">
                <a16:creationId xmlns:a16="http://schemas.microsoft.com/office/drawing/2014/main" id="{C0ED092F-F9DF-DFE6-2726-55042ADFB3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206" y="373633"/>
            <a:ext cx="3457403" cy="793936"/>
          </a:xfrm>
          <a:prstGeom prst="rect">
            <a:avLst/>
          </a:prstGeom>
        </p:spPr>
        <p:txBody>
          <a:bodyPr vert="horz" wrap="square" lIns="0" tIns="36831" rIns="0" bIns="0" rtlCol="0" anchor="ctr">
            <a:spAutoFit/>
          </a:bodyPr>
          <a:lstStyle/>
          <a:p>
            <a:pPr marL="19050">
              <a:lnSpc>
                <a:spcPct val="100000"/>
              </a:lnSpc>
              <a:spcBef>
                <a:spcPts val="289"/>
              </a:spcBef>
            </a:pPr>
            <a:r>
              <a:rPr lang="fr-FR" sz="2651" b="1" spc="60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LES ENJEUX</a:t>
            </a:r>
            <a:endParaRPr sz="2651" dirty="0">
              <a:latin typeface="Abel" panose="02000506030000020004" pitchFamily="2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fr-FR" sz="2100" spc="5" dirty="0">
                <a:solidFill>
                  <a:srgbClr val="231F20"/>
                </a:solidFill>
                <a:latin typeface="Abel" panose="02000506030000020004" pitchFamily="2" charset="0"/>
                <a:cs typeface="Calibri"/>
              </a:rPr>
              <a:t>Naturels – avifaune, nidification</a:t>
            </a:r>
            <a:endParaRPr sz="2100" dirty="0">
              <a:latin typeface="Abel" panose="02000506030000020004" pitchFamily="2" charset="0"/>
              <a:cs typeface="Calibri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B5C9DD4-DB5C-BD2B-8938-355EC1FEF727}"/>
              </a:ext>
            </a:extLst>
          </p:cNvPr>
          <p:cNvSpPr/>
          <p:nvPr/>
        </p:nvSpPr>
        <p:spPr>
          <a:xfrm>
            <a:off x="226585" y="1776220"/>
            <a:ext cx="2839519" cy="3480436"/>
          </a:xfrm>
          <a:prstGeom prst="roundRect">
            <a:avLst/>
          </a:prstGeom>
          <a:solidFill>
            <a:srgbClr val="98CB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4A32B51-123C-3F98-D7F2-132B18C1D402}"/>
              </a:ext>
            </a:extLst>
          </p:cNvPr>
          <p:cNvSpPr txBox="1"/>
          <p:nvPr/>
        </p:nvSpPr>
        <p:spPr>
          <a:xfrm>
            <a:off x="388206" y="1843992"/>
            <a:ext cx="25339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Abel" panose="02000506030000020004" pitchFamily="2" charset="0"/>
              </a:rPr>
              <a:t>La richesse </a:t>
            </a:r>
            <a:r>
              <a:rPr lang="fr-FR" dirty="0" err="1">
                <a:latin typeface="Abel" panose="02000506030000020004" pitchFamily="2" charset="0"/>
              </a:rPr>
              <a:t>avifaunistique</a:t>
            </a:r>
            <a:r>
              <a:rPr lang="fr-FR" dirty="0">
                <a:latin typeface="Abel" panose="02000506030000020004" pitchFamily="2" charset="0"/>
              </a:rPr>
              <a:t> relevée témoigne d’une </a:t>
            </a:r>
            <a:r>
              <a:rPr lang="fr-FR" b="1" dirty="0">
                <a:latin typeface="Abel" panose="02000506030000020004" pitchFamily="2" charset="0"/>
              </a:rPr>
              <a:t>bonne diversité écologique</a:t>
            </a:r>
            <a:r>
              <a:rPr lang="fr-FR" dirty="0">
                <a:latin typeface="Abel" panose="02000506030000020004" pitchFamily="2" charset="0"/>
              </a:rPr>
              <a:t>, avec près de soixante espèces recensées en période de reproduction. Les milieux </a:t>
            </a:r>
            <a:r>
              <a:rPr lang="fr-FR" b="1" dirty="0">
                <a:latin typeface="Abel" panose="02000506030000020004" pitchFamily="2" charset="0"/>
              </a:rPr>
              <a:t>ouverts</a:t>
            </a:r>
            <a:r>
              <a:rPr lang="fr-FR" dirty="0">
                <a:latin typeface="Abel" panose="02000506030000020004" pitchFamily="2" charset="0"/>
              </a:rPr>
              <a:t> et </a:t>
            </a:r>
            <a:r>
              <a:rPr lang="fr-FR" b="1" dirty="0">
                <a:latin typeface="Abel" panose="02000506030000020004" pitchFamily="2" charset="0"/>
              </a:rPr>
              <a:t>semi-ouverts</a:t>
            </a:r>
            <a:r>
              <a:rPr lang="fr-FR" dirty="0">
                <a:latin typeface="Abel" panose="02000506030000020004" pitchFamily="2" charset="0"/>
              </a:rPr>
              <a:t> dominent sur les deux sites et accueillent un cortège caractéristique </a:t>
            </a:r>
            <a:r>
              <a:rPr lang="fr-FR" b="1" dirty="0">
                <a:latin typeface="Abel" panose="02000506030000020004" pitchFamily="2" charset="0"/>
              </a:rPr>
              <a:t>d’espèces </a:t>
            </a:r>
            <a:r>
              <a:rPr lang="fr-FR" b="1" dirty="0" err="1">
                <a:latin typeface="Abel" panose="02000506030000020004" pitchFamily="2" charset="0"/>
              </a:rPr>
              <a:t>prairiales</a:t>
            </a:r>
            <a:r>
              <a:rPr lang="fr-FR" dirty="0">
                <a:latin typeface="Abel" panose="02000506030000020004" pitchFamily="2" charset="0"/>
              </a:rPr>
              <a:t> et </a:t>
            </a:r>
            <a:r>
              <a:rPr lang="fr-FR" b="1" dirty="0">
                <a:latin typeface="Abel" panose="02000506030000020004" pitchFamily="2" charset="0"/>
              </a:rPr>
              <a:t>bocagères.</a:t>
            </a:r>
            <a:endParaRPr lang="fr-FR" spc="5" dirty="0">
              <a:solidFill>
                <a:schemeClr val="tx1">
                  <a:lumMod val="85000"/>
                  <a:lumOff val="15000"/>
                </a:schemeClr>
              </a:solidFill>
              <a:latin typeface="Abel" panose="02000506030000020004" pitchFamily="2" charset="0"/>
              <a:ea typeface="+mj-ea"/>
              <a:cs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3E2031-33FF-F7EF-374B-6BE1ED630C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86" r="2696"/>
          <a:stretch>
            <a:fillRect/>
          </a:stretch>
        </p:blipFill>
        <p:spPr>
          <a:xfrm>
            <a:off x="3222505" y="1478288"/>
            <a:ext cx="5694910" cy="37783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455BAA7-B62B-3D21-0AFD-68A22A973F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10" r="2817"/>
          <a:stretch>
            <a:fillRect/>
          </a:stretch>
        </p:blipFill>
        <p:spPr>
          <a:xfrm>
            <a:off x="3218902" y="1478288"/>
            <a:ext cx="5680179" cy="37783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F9C4539-1EF8-DE8B-DA57-C785A1F082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355" b="95395"/>
          <a:stretch>
            <a:fillRect/>
          </a:stretch>
        </p:blipFill>
        <p:spPr>
          <a:xfrm>
            <a:off x="923025" y="5435129"/>
            <a:ext cx="1688353" cy="28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E5A36FB-E981-485D-88D6-19A0EB87A487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1b4d7e99-f952-4272-b6bb-48e99cf17657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4552</TotalTime>
  <Words>1380</Words>
  <Application>Microsoft Office PowerPoint</Application>
  <PresentationFormat>Affichage à l'écran (4:3)</PresentationFormat>
  <Paragraphs>162</Paragraphs>
  <Slides>38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3" baseType="lpstr">
      <vt:lpstr>Abel</vt:lpstr>
      <vt:lpstr>Arial</vt:lpstr>
      <vt:lpstr>Calibri</vt:lpstr>
      <vt:lpstr>Calibri Light</vt:lpstr>
      <vt:lpstr>Thème Office</vt:lpstr>
      <vt:lpstr>PROJET AGRIVOLTAÏQUE MAIZ’ANGE GAEC BAGARD et SCEA DU PONT NEUF</vt:lpstr>
      <vt:lpstr>Présentation PowerPoint</vt:lpstr>
      <vt:lpstr>Présentation PowerPoint</vt:lpstr>
      <vt:lpstr>Présentation PowerPoint</vt:lpstr>
      <vt:lpstr>Présentation PowerPoint</vt:lpstr>
      <vt:lpstr>DEUX PROJETS ET UNE ÉTUDE D'IMPACT Localisation de la zone d’étude</vt:lpstr>
      <vt:lpstr>Présentation PowerPoint</vt:lpstr>
      <vt:lpstr>Présentation PowerPoint</vt:lpstr>
      <vt:lpstr>LES ENJEUX Naturels – avifaune, nidification</vt:lpstr>
      <vt:lpstr>LES ENJEUX Naturels - chiroptères</vt:lpstr>
      <vt:lpstr>LES ENJEUX Naturels - synthèse</vt:lpstr>
      <vt:lpstr>LES ENJEUX Paysage – Le pays des Étangs</vt:lpstr>
      <vt:lpstr>LES ENJEUX Paysage – Prises de vues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PROJET D’IMPLANTATION Azoudange</vt:lpstr>
      <vt:lpstr>LE PROJET D’IMPLANTATION Maizières-lès-Vic</vt:lpstr>
      <vt:lpstr>Présentation PowerPoint</vt:lpstr>
      <vt:lpstr>DÉMARCHE ERC(A) Exemple de mesure</vt:lpstr>
      <vt:lpstr>PHOTOMONTAGES Depuis la RD955 – Maizières-lès-Vic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ACCESSIBILITÉ  Aux différentes phases du projet</vt:lpstr>
      <vt:lpstr>COÛT PRÉVISIONNEL Investissements initiaux – Maizières-lès-Vic</vt:lpstr>
      <vt:lpstr>COÛT PRÉVISIONNEL Investissements initiaux – Azoudange</vt:lpstr>
      <vt:lpstr>Présentation PowerPoint</vt:lpstr>
      <vt:lpstr>Présentation PowerPoint</vt:lpstr>
      <vt:lpstr>RACCORDEMENT Postes sources</vt:lpstr>
      <vt:lpstr>MERCI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AGRIVOLTAÏQUE A SAULVAUX</dc:title>
  <dc:creator>Anne-Lise Lechapelain</dc:creator>
  <cp:lastModifiedBy>Anne-Lise Lechapelain</cp:lastModifiedBy>
  <cp:revision>102</cp:revision>
  <dcterms:created xsi:type="dcterms:W3CDTF">2023-02-17T10:34:23Z</dcterms:created>
  <dcterms:modified xsi:type="dcterms:W3CDTF">2026-06-30T10:55:55Z</dcterms:modified>
</cp:coreProperties>
</file>